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9_9EB1378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28" r:id="rId5"/>
  </p:sldMasterIdLst>
  <p:notesMasterIdLst>
    <p:notesMasterId r:id="rId27"/>
  </p:notesMasterIdLst>
  <p:handoutMasterIdLst>
    <p:handoutMasterId r:id="rId28"/>
  </p:handoutMasterIdLst>
  <p:sldIdLst>
    <p:sldId id="292" r:id="rId6"/>
    <p:sldId id="306" r:id="rId7"/>
    <p:sldId id="647" r:id="rId8"/>
    <p:sldId id="281" r:id="rId9"/>
    <p:sldId id="554" r:id="rId10"/>
    <p:sldId id="669" r:id="rId11"/>
    <p:sldId id="634" r:id="rId12"/>
    <p:sldId id="667" r:id="rId13"/>
    <p:sldId id="377" r:id="rId14"/>
    <p:sldId id="2134805785" r:id="rId15"/>
    <p:sldId id="2134805786" r:id="rId16"/>
    <p:sldId id="2134805795" r:id="rId17"/>
    <p:sldId id="2134805794" r:id="rId18"/>
    <p:sldId id="2134805790" r:id="rId19"/>
    <p:sldId id="2134805787" r:id="rId20"/>
    <p:sldId id="2134805788" r:id="rId21"/>
    <p:sldId id="2134805791" r:id="rId22"/>
    <p:sldId id="2134805789" r:id="rId23"/>
    <p:sldId id="688" r:id="rId24"/>
    <p:sldId id="2134805792" r:id="rId25"/>
    <p:sldId id="293" r:id="rId2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ADD746-DF8D-4B07-B69F-693CAEAE479C}" name="CARLOTTA GAVELLO" initials="CG" userId="S::gavello_carlotta@lilly.com::f0853141-bccd-486d-84a4-e34e2b5fb315" providerId="AD"/>
  <p188:author id="{9F92F6AD-5E8F-D933-0E55-CDB558628E67}" name="Valeria Dabbicco" initials="VD" userId="S::vdabbicco@thebloc.com::618079d3-c5f7-4380-a6f2-66e96bbcb1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AC3"/>
    <a:srgbClr val="B5C1DF"/>
    <a:srgbClr val="374D81"/>
    <a:srgbClr val="E98B0D"/>
    <a:srgbClr val="E2973C"/>
    <a:srgbClr val="9BD49E"/>
    <a:srgbClr val="F6A287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3" d="100"/>
          <a:sy n="83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omments/modernComment_119_9EB137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CEE641-768F-44B3-8477-7B34F1BBBD4D}" authorId="{9F92F6AD-5E8F-D933-0E55-CDB558628E67}" created="2026-01-21T11:22:53.163">
    <pc:sldMkLst xmlns:pc="http://schemas.microsoft.com/office/powerpoint/2013/main/command">
      <pc:docMk/>
      <pc:sldMk cId="2662414212" sldId="281"/>
    </pc:sldMkLst>
    <p188:replyLst>
      <p188:reply id="{222532DD-D34C-4BF5-B925-CEFDB53B909B}" authorId="{48ADD746-DF8D-4B07-B69F-693CAEAE479C}" created="2026-01-22T11:10:11.910">
        <p188:txBody>
          <a:bodyPr/>
          <a:lstStyle/>
          <a:p>
            <a:r>
              <a:rPr lang="en-US"/>
              <a:t>Qui va bene così, perchè sono le referenze stesse il contenuto della slide</a:t>
            </a:r>
          </a:p>
        </p188:txBody>
      </p188:reply>
    </p188:replyLst>
    <p188:txBody>
      <a:bodyPr/>
      <a:lstStyle/>
      <a:p>
        <a:r>
          <a:rPr lang="it-IT"/>
          <a:t>Inserire referenze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02/02/2026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02/02/2026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EFD9B-809E-ED4C-8EB0-F8011FE9805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3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87DCA-8C65-2617-07E7-D21B82685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83DC8EC-A4AF-078D-D099-1CC1A984D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F36B1FE-0466-242E-24EB-81023C4FE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tx1"/>
                </a:solidFill>
              </a:rPr>
              <a:t>1. </a:t>
            </a:r>
            <a:r>
              <a:rPr lang="en-US" sz="1200" dirty="0">
                <a:solidFill>
                  <a:schemeClr val="tx1"/>
                </a:solidFill>
              </a:rPr>
              <a:t>AMA. Recognition of Obesity as a Disease. 2013. Resolution 420, (A-13). Available at: http://media.npr.org/documents/2013/jun/ama-resolution-obesity.pdf. Accessed June 2025;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2. Jensen MD et al. J Am Coll </a:t>
            </a:r>
            <a:r>
              <a:rPr lang="en-US" sz="1200" dirty="0" err="1">
                <a:solidFill>
                  <a:schemeClr val="tx1"/>
                </a:solidFill>
              </a:rPr>
              <a:t>Cardiol</a:t>
            </a:r>
            <a:r>
              <a:rPr lang="en-US" sz="1200" dirty="0">
                <a:solidFill>
                  <a:schemeClr val="tx1"/>
                </a:solidFill>
              </a:rPr>
              <a:t> 2014;63(25_PB):2985–3023;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3. </a:t>
            </a:r>
            <a:r>
              <a:rPr lang="en-US" sz="1200" dirty="0" err="1">
                <a:solidFill>
                  <a:schemeClr val="tx1"/>
                </a:solidFill>
              </a:rPr>
              <a:t>Frühbeck</a:t>
            </a:r>
            <a:r>
              <a:rPr lang="en-US" sz="1200" dirty="0">
                <a:solidFill>
                  <a:schemeClr val="tx1"/>
                </a:solidFill>
              </a:rPr>
              <a:t> G et al. </a:t>
            </a:r>
            <a:r>
              <a:rPr lang="en-US" sz="1200" dirty="0" err="1">
                <a:solidFill>
                  <a:schemeClr val="tx1"/>
                </a:solidFill>
              </a:rPr>
              <a:t>Obes</a:t>
            </a:r>
            <a:r>
              <a:rPr lang="en-US" sz="1200" dirty="0">
                <a:solidFill>
                  <a:schemeClr val="tx1"/>
                </a:solidFill>
              </a:rPr>
              <a:t> Facts 2016;9:296–8;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4. AOASO position statement, Nagoya Declaration 2015. Available at: https://www.c-linkage.co.jp/aoco2015/data/declaraN-en.pdf. Accessed June 2025.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5. Apovian CM et al. J Clin Endocrinol </a:t>
            </a:r>
            <a:r>
              <a:rPr lang="en-US" sz="1200" dirty="0" err="1">
                <a:solidFill>
                  <a:schemeClr val="tx1"/>
                </a:solidFill>
              </a:rPr>
              <a:t>Metab</a:t>
            </a:r>
            <a:r>
              <a:rPr lang="en-US" sz="1200" dirty="0">
                <a:solidFill>
                  <a:schemeClr val="tx1"/>
                </a:solidFill>
              </a:rPr>
              <a:t>. 2015;100:342-62;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6. </a:t>
            </a:r>
            <a:r>
              <a:rPr lang="fr-FR" sz="1200" dirty="0">
                <a:solidFill>
                  <a:schemeClr val="tx1"/>
                </a:solidFill>
              </a:rPr>
              <a:t>Garvey WT et al. </a:t>
            </a:r>
            <a:r>
              <a:rPr lang="fr-FR" sz="1200" dirty="0" err="1">
                <a:solidFill>
                  <a:schemeClr val="tx1"/>
                </a:solidFill>
              </a:rPr>
              <a:t>Endocr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Pract</a:t>
            </a:r>
            <a:r>
              <a:rPr lang="fr-FR" sz="1200" dirty="0">
                <a:solidFill>
                  <a:schemeClr val="tx1"/>
                </a:solidFill>
              </a:rPr>
              <a:t> 2016;22(</a:t>
            </a:r>
            <a:r>
              <a:rPr lang="fr-FR" sz="1200" dirty="0" err="1">
                <a:solidFill>
                  <a:schemeClr val="tx1"/>
                </a:solidFill>
              </a:rPr>
              <a:t>Suppl</a:t>
            </a:r>
            <a:r>
              <a:rPr lang="fr-FR" sz="1200" dirty="0">
                <a:solidFill>
                  <a:schemeClr val="tx1"/>
                </a:solidFill>
              </a:rPr>
              <a:t> 3):1–203;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schemeClr val="tx1"/>
                </a:solidFill>
              </a:rPr>
              <a:t>7. </a:t>
            </a:r>
            <a:r>
              <a:rPr lang="nl-NL" sz="1200" dirty="0">
                <a:solidFill>
                  <a:schemeClr val="tx1"/>
                </a:solidFill>
              </a:rPr>
              <a:t>Raynor et al. J Acad Nutr Diet 2016;116:129‒47;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200" dirty="0">
                <a:solidFill>
                  <a:schemeClr val="tx1"/>
                </a:solidFill>
              </a:rPr>
              <a:t>8. Bray et al. Obes Rev 2017;18:715–23;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200" dirty="0">
                <a:solidFill>
                  <a:schemeClr val="tx1"/>
                </a:solidFill>
              </a:rPr>
              <a:t>9. Abusnana S et al. Obes Facts 2018;11:413-28;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200" dirty="0">
                <a:solidFill>
                  <a:schemeClr val="tx1"/>
                </a:solidFill>
              </a:rPr>
              <a:t>10. </a:t>
            </a:r>
            <a:r>
              <a:rPr lang="pl-PL" sz="1200" dirty="0">
                <a:solidFill>
                  <a:schemeClr val="tx1"/>
                </a:solidFill>
              </a:rPr>
              <a:t>Kmietowicz Z. BMJ 2019;364:l45</a:t>
            </a:r>
            <a:r>
              <a:rPr lang="en-GB" sz="1200" dirty="0">
                <a:solidFill>
                  <a:schemeClr val="tx1"/>
                </a:solidFill>
              </a:rPr>
              <a:t>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tx1"/>
                </a:solidFill>
              </a:rPr>
              <a:t>11. Durrer Schutz D et al. </a:t>
            </a:r>
            <a:r>
              <a:rPr lang="en-GB" sz="1200" dirty="0" err="1">
                <a:solidFill>
                  <a:schemeClr val="tx1"/>
                </a:solidFill>
              </a:rPr>
              <a:t>Obes</a:t>
            </a:r>
            <a:r>
              <a:rPr lang="en-GB" sz="1200" dirty="0">
                <a:solidFill>
                  <a:schemeClr val="tx1"/>
                </a:solidFill>
              </a:rPr>
              <a:t> Facts 2019;12:40-66;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tx1"/>
                </a:solidFill>
              </a:rPr>
              <a:t>12. </a:t>
            </a:r>
            <a:r>
              <a:rPr lang="en-US" sz="1200" dirty="0">
                <a:solidFill>
                  <a:schemeClr val="tx1"/>
                </a:solidFill>
              </a:rPr>
              <a:t>Obesity Canada. Available at https://obesitycanada.ca/guidelines/. Accessed April 2025;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13. AACE/TOS/ASMBS/OMA/ASA Clinical Practice Guidelines for the Perioperative Nutritional, Metabolic, and Nonsurgical Support of the Bariatric Surgery Patient – 2020 Update. Available at: https://asmbs.org/resources/aace-tos-asmbs-oma-asa-clinical-practice-guidelines-for-the-perioperative-nutritional-metabolic-and-nonsurgical-support-of-the-bariatric-surgery-patient-2020/ Accessed June 2025;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14. </a:t>
            </a:r>
            <a:r>
              <a:rPr lang="da-DK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Ogawa W et al. Endocr J 2024;71:223-231.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15. </a:t>
            </a:r>
            <a:r>
              <a:rPr lang="en-GB" sz="2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Eisenberg D et al. </a:t>
            </a:r>
            <a:r>
              <a:rPr lang="en-GB" sz="24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Surg</a:t>
            </a:r>
            <a:r>
              <a:rPr lang="en-GB" sz="2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GB" sz="24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Obes</a:t>
            </a:r>
            <a:r>
              <a:rPr lang="en-GB" sz="2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GB" sz="24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Relat</a:t>
            </a:r>
            <a:r>
              <a:rPr lang="en-GB" sz="2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Dis. 2022;18:1345-56. </a:t>
            </a:r>
          </a:p>
          <a:p>
            <a:r>
              <a:rPr lang="en-US" sz="1200" dirty="0">
                <a:solidFill>
                  <a:schemeClr val="tx1"/>
                </a:solidFill>
              </a:rPr>
              <a:t>16. </a:t>
            </a:r>
            <a:r>
              <a:rPr lang="en-US" sz="1200" dirty="0" err="1">
                <a:solidFill>
                  <a:schemeClr val="tx1"/>
                </a:solidFill>
              </a:rPr>
              <a:t>Grunvald</a:t>
            </a:r>
            <a:r>
              <a:rPr lang="en-US" sz="1200" dirty="0">
                <a:solidFill>
                  <a:schemeClr val="tx1"/>
                </a:solidFill>
              </a:rPr>
              <a:t> E et al. Gastroenterology 2022;163:1198–225;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17. European Commission. Obesity prevention. Available from https://knowledge4policy.ec.europa.eu/health-promotion-knowledge-gateway/obesity_en. Accessed April 2025;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18. EASO. A new framework for the diagnosis, staging and management of obesity in adults. Available at: https://easo.org/a-new-framework-for-the-diagnosis-staging-and-management-of-obesity-in-adults/ Accessed April 2025;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19. Obesity Medicine Association Obesity Algorithm 2024. Available from: https://obesitymedicine.org/resources/obesity-algorithm/. Accessed June 2025;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20. </a:t>
            </a:r>
            <a:r>
              <a:rPr lang="fr-FR" sz="1200" dirty="0" err="1">
                <a:solidFill>
                  <a:schemeClr val="tx1"/>
                </a:solidFill>
              </a:rPr>
              <a:t>Rubino</a:t>
            </a:r>
            <a:r>
              <a:rPr lang="fr-FR" sz="1200" dirty="0">
                <a:solidFill>
                  <a:schemeClr val="tx1"/>
                </a:solidFill>
              </a:rPr>
              <a:t> F et al. Lancet Diab &amp; </a:t>
            </a:r>
            <a:r>
              <a:rPr lang="fr-FR" sz="1200" dirty="0" err="1">
                <a:solidFill>
                  <a:schemeClr val="tx1"/>
                </a:solidFill>
              </a:rPr>
              <a:t>Endocrinol</a:t>
            </a:r>
            <a:r>
              <a:rPr lang="fr-FR" sz="1200" dirty="0">
                <a:solidFill>
                  <a:schemeClr val="tx1"/>
                </a:solidFill>
              </a:rPr>
              <a:t> 2025;13;221–62;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schemeClr val="tx1"/>
                </a:solidFill>
              </a:rPr>
              <a:t>21. </a:t>
            </a:r>
            <a:r>
              <a:rPr lang="en-US" sz="1200" dirty="0">
                <a:solidFill>
                  <a:schemeClr val="tx1"/>
                </a:solidFill>
              </a:rPr>
              <a:t>Overweight and obesity management NICE Guideline NG246. Available at: https://www.nice.org.uk/guidance/ng246. Accessed June 2025;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22. </a:t>
            </a:r>
            <a:r>
              <a:rPr lang="en-US" sz="1200" dirty="0" err="1">
                <a:solidFill>
                  <a:schemeClr val="tx1"/>
                </a:solidFill>
              </a:rPr>
              <a:t>Bannuru</a:t>
            </a:r>
            <a:r>
              <a:rPr lang="en-US" sz="1200" dirty="0">
                <a:solidFill>
                  <a:schemeClr val="tx1"/>
                </a:solidFill>
              </a:rPr>
              <a:t> RR. BMJ Open Diabetes Res Care 2025;13(Suppl 1):e004962;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23. Obesity Medicine Association Obesity Algorithm 2025. https://obesitymedicine.org/resources/obesity-algorithm/;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24. EASO obesity medication algorithm. Presented at </a:t>
            </a:r>
            <a:r>
              <a:rPr lang="en-GB" sz="1200" dirty="0">
                <a:solidFill>
                  <a:schemeClr val="tx1"/>
                </a:solidFill>
              </a:rPr>
              <a:t>the 32</a:t>
            </a:r>
            <a:r>
              <a:rPr lang="en-GB" sz="1200" baseline="30000" dirty="0">
                <a:solidFill>
                  <a:schemeClr val="tx1"/>
                </a:solidFill>
              </a:rPr>
              <a:t>nd</a:t>
            </a:r>
            <a:r>
              <a:rPr lang="en-GB" sz="1200" dirty="0">
                <a:solidFill>
                  <a:schemeClr val="tx1"/>
                </a:solidFill>
              </a:rPr>
              <a:t> European Congress on Obesity, 11–14 May 2025, Malaga, Spain.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tx1"/>
                </a:solidFill>
              </a:rPr>
              <a:t>1. </a:t>
            </a:r>
            <a:r>
              <a:rPr lang="en-US" sz="1200" dirty="0">
                <a:solidFill>
                  <a:schemeClr val="tx1"/>
                </a:solidFill>
              </a:rPr>
              <a:t>AMA. Recognition of Obesity as a Disease. 2013. Resolution 420, (A-13). Available at: http://media.npr.org/documents/2013/jun/ama-resolution-obesity.pdf. Accessed June 2025; 2. Jensen MD et al. J Am Coll </a:t>
            </a:r>
            <a:r>
              <a:rPr lang="en-US" sz="1200" dirty="0" err="1">
                <a:solidFill>
                  <a:schemeClr val="tx1"/>
                </a:solidFill>
              </a:rPr>
              <a:t>Cardiol</a:t>
            </a:r>
            <a:r>
              <a:rPr lang="en-US" sz="1200" dirty="0">
                <a:solidFill>
                  <a:schemeClr val="tx1"/>
                </a:solidFill>
              </a:rPr>
              <a:t> 2014;63(25_PB):2985–3023; 3. </a:t>
            </a:r>
            <a:r>
              <a:rPr lang="en-US" sz="1200" dirty="0" err="1">
                <a:solidFill>
                  <a:schemeClr val="tx1"/>
                </a:solidFill>
              </a:rPr>
              <a:t>Frühbeck</a:t>
            </a:r>
            <a:r>
              <a:rPr lang="en-US" sz="1200" dirty="0">
                <a:solidFill>
                  <a:schemeClr val="tx1"/>
                </a:solidFill>
              </a:rPr>
              <a:t> G et al. </a:t>
            </a:r>
            <a:r>
              <a:rPr lang="en-US" sz="1200" dirty="0" err="1">
                <a:solidFill>
                  <a:schemeClr val="tx1"/>
                </a:solidFill>
              </a:rPr>
              <a:t>Obes</a:t>
            </a:r>
            <a:r>
              <a:rPr lang="en-US" sz="1200" dirty="0">
                <a:solidFill>
                  <a:schemeClr val="tx1"/>
                </a:solidFill>
              </a:rPr>
              <a:t> Facts 2016;9:296–8; 4. AOASO position statement, Nagoya Declaration 2015. Available at: https://www.c-linkage.co.jp/aoco2015/data/declaraN-en.pdf. Accessed June 2025; 5. Apovian CM et al. J Clin Endocrinol </a:t>
            </a:r>
            <a:r>
              <a:rPr lang="en-US" sz="1200" dirty="0" err="1">
                <a:solidFill>
                  <a:schemeClr val="tx1"/>
                </a:solidFill>
              </a:rPr>
              <a:t>Metab</a:t>
            </a:r>
            <a:r>
              <a:rPr lang="en-US" sz="1200" dirty="0">
                <a:solidFill>
                  <a:schemeClr val="tx1"/>
                </a:solidFill>
              </a:rPr>
              <a:t>. 2015;100:342-62; 6. </a:t>
            </a:r>
            <a:r>
              <a:rPr lang="fr-FR" sz="1200" dirty="0">
                <a:solidFill>
                  <a:schemeClr val="tx1"/>
                </a:solidFill>
              </a:rPr>
              <a:t>Garvey WT et al. </a:t>
            </a:r>
            <a:r>
              <a:rPr lang="fr-FR" sz="1200" dirty="0" err="1">
                <a:solidFill>
                  <a:schemeClr val="tx1"/>
                </a:solidFill>
              </a:rPr>
              <a:t>Endocr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Pract</a:t>
            </a:r>
            <a:r>
              <a:rPr lang="fr-FR" sz="1200" dirty="0">
                <a:solidFill>
                  <a:schemeClr val="tx1"/>
                </a:solidFill>
              </a:rPr>
              <a:t> 2016;22(</a:t>
            </a:r>
            <a:r>
              <a:rPr lang="fr-FR" sz="1200" dirty="0" err="1">
                <a:solidFill>
                  <a:schemeClr val="tx1"/>
                </a:solidFill>
              </a:rPr>
              <a:t>Suppl</a:t>
            </a:r>
            <a:r>
              <a:rPr lang="fr-FR" sz="1200" dirty="0">
                <a:solidFill>
                  <a:schemeClr val="tx1"/>
                </a:solidFill>
              </a:rPr>
              <a:t> 3):1–203; 7. </a:t>
            </a:r>
            <a:r>
              <a:rPr lang="nl-NL" sz="1200" dirty="0">
                <a:solidFill>
                  <a:schemeClr val="tx1"/>
                </a:solidFill>
              </a:rPr>
              <a:t>Raynor et al. J Acad Nutr Diet 2016;116:129‒47; 8. Bray et al. Obes Rev 2017;18:715–23; 9. Abusnana S et al. Obes Facts 2018;11:413-28; 10. </a:t>
            </a:r>
            <a:r>
              <a:rPr lang="pl-PL" sz="1200" dirty="0">
                <a:solidFill>
                  <a:schemeClr val="tx1"/>
                </a:solidFill>
              </a:rPr>
              <a:t>Kmietowicz Z. BMJ 2019;364:l45</a:t>
            </a:r>
            <a:r>
              <a:rPr lang="en-GB" sz="1200" dirty="0">
                <a:solidFill>
                  <a:schemeClr val="tx1"/>
                </a:solidFill>
              </a:rPr>
              <a:t>; 11. Durrer Schutz D et al. </a:t>
            </a:r>
            <a:r>
              <a:rPr lang="en-GB" sz="1200" dirty="0" err="1">
                <a:solidFill>
                  <a:schemeClr val="tx1"/>
                </a:solidFill>
              </a:rPr>
              <a:t>Obes</a:t>
            </a:r>
            <a:r>
              <a:rPr lang="en-GB" sz="1200" dirty="0">
                <a:solidFill>
                  <a:schemeClr val="tx1"/>
                </a:solidFill>
              </a:rPr>
              <a:t> Facts 2019;12:40-66; 12. </a:t>
            </a:r>
            <a:r>
              <a:rPr lang="en-US" sz="1200" dirty="0">
                <a:solidFill>
                  <a:schemeClr val="tx1"/>
                </a:solidFill>
              </a:rPr>
              <a:t>Obesity Canada. Available at https://obesitycanada.ca/guidelines/. Accessed April 2025; 13. AACE/TOS/ASMBS/OMA/ASA Clinical Practice Guidelines for the Perioperative Nutritional, Metabolic, and Nonsurgical Support of the Bariatric Surgery Patient – 2020 Update. Available at: https://asmbs.org/resources/aace-tos-asmbs-oma-asa-clinical-practice-guidelines-for-the-perioperative-nutritional-metabolic-and-nonsurgical-support-of-the-bariatric-surgery-patient-2020/ Accessed June 2025; 14. </a:t>
            </a:r>
            <a:r>
              <a:rPr lang="da-DK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Ogawa W et al. Endocr J 2024;71:223-231; </a:t>
            </a:r>
            <a:r>
              <a:rPr lang="en-US" sz="1200" dirty="0">
                <a:solidFill>
                  <a:schemeClr val="tx1"/>
                </a:solidFill>
              </a:rPr>
              <a:t>15. </a:t>
            </a:r>
            <a:r>
              <a:rPr lang="en-GB" sz="2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Eisenberg D et al. </a:t>
            </a:r>
            <a:r>
              <a:rPr lang="en-GB" sz="24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Surg</a:t>
            </a:r>
            <a:r>
              <a:rPr lang="en-GB" sz="2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GB" sz="24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Obes</a:t>
            </a:r>
            <a:r>
              <a:rPr lang="en-GB" sz="2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GB" sz="24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Relat</a:t>
            </a:r>
            <a:r>
              <a:rPr lang="en-GB" sz="2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Dis. 2022;18:1345-56; </a:t>
            </a:r>
            <a:r>
              <a:rPr lang="en-US" sz="1200" dirty="0">
                <a:solidFill>
                  <a:schemeClr val="tx1"/>
                </a:solidFill>
              </a:rPr>
              <a:t>16. </a:t>
            </a:r>
            <a:r>
              <a:rPr lang="en-US" sz="1200" dirty="0" err="1">
                <a:solidFill>
                  <a:schemeClr val="tx1"/>
                </a:solidFill>
              </a:rPr>
              <a:t>Grunvald</a:t>
            </a:r>
            <a:r>
              <a:rPr lang="en-US" sz="1200" dirty="0">
                <a:solidFill>
                  <a:schemeClr val="tx1"/>
                </a:solidFill>
              </a:rPr>
              <a:t> E et al. Gastroenterology 2022;163:1198–225; 17. European Commission. Obesity prevention. Available from https://knowledge4policy.ec.europa.eu/health-promotion-knowledge-gateway/obesity_en. Accessed April 2025; 18. EASO. A new framework for the diagnosis, staging and management of obesity in adults. Available at: https://easo.org/a-new-framework-for-the-diagnosis-staging-and-management-of-obesity-in-adults/ Accessed April 2025; 19. Obesity Medicine Association Obesity Algorithm 2024. Available from: https://obesitymedicine.org/resources/obesity-algorithm/. Accessed June 2025; 20. </a:t>
            </a:r>
            <a:r>
              <a:rPr lang="fr-FR" sz="1200" dirty="0" err="1">
                <a:solidFill>
                  <a:schemeClr val="tx1"/>
                </a:solidFill>
              </a:rPr>
              <a:t>Rubino</a:t>
            </a:r>
            <a:r>
              <a:rPr lang="fr-FR" sz="1200" dirty="0">
                <a:solidFill>
                  <a:schemeClr val="tx1"/>
                </a:solidFill>
              </a:rPr>
              <a:t> F et al. Lancet Diab &amp; </a:t>
            </a:r>
            <a:r>
              <a:rPr lang="fr-FR" sz="1200" dirty="0" err="1">
                <a:solidFill>
                  <a:schemeClr val="tx1"/>
                </a:solidFill>
              </a:rPr>
              <a:t>Endocrinol</a:t>
            </a:r>
            <a:r>
              <a:rPr lang="fr-FR" sz="1200" dirty="0">
                <a:solidFill>
                  <a:schemeClr val="tx1"/>
                </a:solidFill>
              </a:rPr>
              <a:t> 2025;13;221–62; 21. </a:t>
            </a:r>
            <a:r>
              <a:rPr lang="en-US" sz="1200" dirty="0">
                <a:solidFill>
                  <a:schemeClr val="tx1"/>
                </a:solidFill>
              </a:rPr>
              <a:t>Overweight and obesity management NICE Guideline NG246. Available at: https://www.nice.org.uk/guidance/ng246. Accessed June 2025; 22. </a:t>
            </a:r>
            <a:r>
              <a:rPr lang="en-US" sz="1200" dirty="0" err="1">
                <a:solidFill>
                  <a:schemeClr val="tx1"/>
                </a:solidFill>
              </a:rPr>
              <a:t>Bannuru</a:t>
            </a:r>
            <a:r>
              <a:rPr lang="en-US" sz="1200" dirty="0">
                <a:solidFill>
                  <a:schemeClr val="tx1"/>
                </a:solidFill>
              </a:rPr>
              <a:t> RR. BMJ Open Diabetes Res Care 2025;13:e004962; 23. Obesity Medicine Association Obesity Algorithm 2025. https://obesitymedicine.org/resources/obesity-algorithm/; 24. EASO obesity medication algorithm. Presented at </a:t>
            </a:r>
            <a:r>
              <a:rPr lang="en-GB" sz="1200" dirty="0">
                <a:solidFill>
                  <a:schemeClr val="tx1"/>
                </a:solidFill>
              </a:rPr>
              <a:t>the 32</a:t>
            </a:r>
            <a:r>
              <a:rPr lang="en-GB" sz="1200" baseline="30000" dirty="0">
                <a:solidFill>
                  <a:schemeClr val="tx1"/>
                </a:solidFill>
              </a:rPr>
              <a:t>nd</a:t>
            </a:r>
            <a:r>
              <a:rPr lang="en-GB" sz="1200" dirty="0">
                <a:solidFill>
                  <a:schemeClr val="tx1"/>
                </a:solidFill>
              </a:rPr>
              <a:t> European Congress on Obesity, 11–14 May 2025, Malaga, Spain.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9C7A38-4020-8B57-024B-899570B07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E3BD5-A44B-9346-920E-AF8799A87A7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09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74D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rgbClr val="738AC3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3"/>
            <a:ext cx="10464800" cy="1927225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February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04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February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54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February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961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February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80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February 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843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February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23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February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94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February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3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08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February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February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65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February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92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641" y="1604332"/>
            <a:ext cx="1096896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41" y="3935934"/>
            <a:ext cx="1096896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>
                <a:cs typeface="msgothic" charset="0"/>
              </a:defRPr>
            </a:lvl1pPr>
          </a:lstStyle>
          <a:p>
            <a:pPr defTabSz="311045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en-US" sz="165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>
                <a:cs typeface="msgothic" charset="0"/>
              </a:defRPr>
            </a:lvl1pPr>
          </a:lstStyle>
          <a:p>
            <a:pPr defTabSz="311045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en-US" sz="165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>
                <a:cs typeface="msgothic" charset="0"/>
              </a:defRPr>
            </a:lvl1pPr>
          </a:lstStyle>
          <a:p>
            <a:pPr defTabSz="311045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fld id="{CBB9ED92-9F75-6B42-9555-8601A871F6D7}" type="slidenum">
              <a:rPr lang="en-GB" sz="165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311045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t>‹N›</a:t>
            </a:fld>
            <a:endParaRPr lang="en-GB" sz="165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41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5FE16C-755E-69D7-1D61-5F38DDA44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715" y="151348"/>
            <a:ext cx="11234820" cy="1085400"/>
          </a:xfrm>
          <a:prstGeom prst="rect">
            <a:avLst/>
          </a:prstGeom>
        </p:spPr>
        <p:txBody>
          <a:bodyPr anchor="t"/>
          <a:lstStyle>
            <a:lvl1pPr algn="l">
              <a:defRPr sz="3600" b="1" i="0">
                <a:solidFill>
                  <a:srgbClr val="DB000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72FA97-EAC9-CAE8-6126-072B1CBB0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5" y="1258323"/>
            <a:ext cx="9144000" cy="4828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61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D44C36-6850-F979-0B78-4D0EB9C4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432" y="5968377"/>
            <a:ext cx="11234819" cy="284385"/>
          </a:xfrm>
          <a:prstGeom prst="rect">
            <a:avLst/>
          </a:prstGeom>
        </p:spPr>
        <p:txBody>
          <a:bodyPr bIns="0"/>
          <a:lstStyle>
            <a:lvl1pPr>
              <a:defRPr sz="1067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0748BD-3291-CF72-6EAB-2882981A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185" y="6425737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7F97874-9DB8-F342-A4CE-D7BE4110FDF1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1367BCD4-F6FA-43D7-CC5F-FB0527C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470" y="1914120"/>
            <a:ext cx="11234820" cy="405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55950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944000"/>
            <a:ext cx="6408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380000" y="1944000"/>
            <a:ext cx="4164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7982F04-13FF-4201-B89F-5800930B66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CC9EA9AA-E6CA-41D6-90BD-D5A25D19E6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91327B47-0EF9-4C0A-A740-66C928BE91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4CBF-320B-4400-90D7-D789703E7B4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7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02/02/2026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February 2,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3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9_9EB1378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emf"/><Relationship Id="rId10" Type="http://schemas.openxmlformats.org/officeDocument/2006/relationships/image" Target="../media/image16.jpeg"/><Relationship Id="rId4" Type="http://schemas.openxmlformats.org/officeDocument/2006/relationships/image" Target="../media/image10.emf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72902"/>
            <a:ext cx="5425439" cy="3227514"/>
          </a:xfrm>
        </p:spPr>
        <p:txBody>
          <a:bodyPr>
            <a:noAutofit/>
          </a:bodyPr>
          <a:lstStyle/>
          <a:p>
            <a:r>
              <a:rPr lang="en-US" sz="4000" b="1" dirty="0"/>
              <a:t>STAGING DELL’OBESITA’. </a:t>
            </a:r>
            <a:br>
              <a:rPr lang="en-US" sz="4000" b="1" dirty="0"/>
            </a:br>
            <a:r>
              <a:rPr lang="en-US" sz="4000" b="1" dirty="0"/>
              <a:t>Lancet commission e framework EASO. </a:t>
            </a:r>
            <a:r>
              <a:rPr lang="en-US" sz="4000" b="1" dirty="0" err="1"/>
              <a:t>Esistono</a:t>
            </a:r>
            <a:r>
              <a:rPr lang="en-US" sz="4000" b="1" dirty="0"/>
              <a:t> </a:t>
            </a:r>
            <a:r>
              <a:rPr lang="en-US" sz="4000" b="1" dirty="0" err="1"/>
              <a:t>convergenze</a:t>
            </a:r>
            <a:r>
              <a:rPr lang="en-US" sz="4000" b="1" dirty="0"/>
              <a:t>?</a:t>
            </a:r>
            <a:br>
              <a:rPr lang="en-US" sz="4000" b="1" dirty="0"/>
            </a:br>
            <a:endParaRPr lang="it-IT" sz="40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6411" y="4486985"/>
            <a:ext cx="4526280" cy="1279652"/>
          </a:xfrm>
        </p:spPr>
        <p:txBody>
          <a:bodyPr>
            <a:normAutofit/>
          </a:bodyPr>
          <a:lstStyle/>
          <a:p>
            <a:r>
              <a:rPr lang="it-IT" sz="2800" b="1" dirty="0"/>
              <a:t>Luca </a:t>
            </a:r>
            <a:r>
              <a:rPr lang="it-IT" sz="2800" b="1" dirty="0" err="1"/>
              <a:t>busetto</a:t>
            </a:r>
            <a:endParaRPr lang="it-IT" sz="2800" b="1" dirty="0"/>
          </a:p>
          <a:p>
            <a:r>
              <a:rPr lang="it-IT" sz="2800" b="1" dirty="0" err="1"/>
              <a:t>uNIVERSITà</a:t>
            </a:r>
            <a:r>
              <a:rPr lang="it-IT" sz="2800" b="1" dirty="0"/>
              <a:t> DI PADOVA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8A59D2-A500-1FBE-454D-201407F33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1"/>
          <a:stretch>
            <a:fillRect/>
          </a:stretch>
        </p:blipFill>
        <p:spPr>
          <a:xfrm>
            <a:off x="0" y="0"/>
            <a:ext cx="4991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4183D52-98BD-4507-82B5-8ABF856BD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4" y="714737"/>
            <a:ext cx="4600575" cy="64008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4691354A-4B68-41CB-88DC-F76D51F8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99" y="6295565"/>
            <a:ext cx="42031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Dicker D et al. Ann Int Med 2025;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178:1065-1072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CCF4E97-0941-472F-888D-38FF58CB4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968" y="1487684"/>
            <a:ext cx="67151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5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4183D52-98BD-4507-82B5-8ABF856BD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4" y="714737"/>
            <a:ext cx="4600575" cy="64008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4691354A-4B68-41CB-88DC-F76D51F8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99" y="6295565"/>
            <a:ext cx="42031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Dicker D et al. Ann Int Med 2025;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178:1065-1072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6B8DF03-A881-4568-BA6F-50645286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510" y="1642061"/>
            <a:ext cx="806958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1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5376F5E-5640-467C-8448-8619FA2F6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732" y="649827"/>
            <a:ext cx="7267575" cy="73342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4C52B18E-156F-43B6-AD39-82A52A2C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99" y="6295565"/>
            <a:ext cx="37353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Ho F et al.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medRxiv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 [Preprint] 2025 Oct 19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265FF91-3612-4E1C-B4C6-A2364B1C1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38" y="1649340"/>
            <a:ext cx="10735628" cy="422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5376F5E-5640-467C-8448-8619FA2F6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732" y="649827"/>
            <a:ext cx="7267575" cy="73342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4C52B18E-156F-43B6-AD39-82A52A2C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99" y="6295565"/>
            <a:ext cx="37353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Ho F et al.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medRxiv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 [Preprint] 2025 Oct 19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F62DFEC-C4E8-4A06-8D16-DC8D48B54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65" y="1487722"/>
            <a:ext cx="9031605" cy="44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9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69" y="413202"/>
            <a:ext cx="4791075" cy="495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19" y="802026"/>
            <a:ext cx="5086350" cy="37147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1960" y="6290909"/>
            <a:ext cx="48830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Rubino F et al. Lancet Diab Endocrinol 2025;13:221-262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F962706-7FE6-4DBD-8C42-4ED1D896E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11" y="504813"/>
            <a:ext cx="4668203" cy="602408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99E5DF8-19BD-463F-B39F-4F6114BFB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70" y="1291985"/>
            <a:ext cx="57340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98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69" y="413202"/>
            <a:ext cx="4791075" cy="495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19" y="802026"/>
            <a:ext cx="5086350" cy="37147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1960" y="6290909"/>
            <a:ext cx="48830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Rubino F et al. Lancet Diab Endocrinol 2025;13:221-262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69" y="1297326"/>
            <a:ext cx="4430268" cy="463296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F962706-7FE6-4DBD-8C42-4ED1D896E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11" y="504813"/>
            <a:ext cx="4668203" cy="60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5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6627BA3-C68D-4DE2-8FC4-878CC6678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41" y="6004383"/>
            <a:ext cx="109920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Fourman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LT et al  JAMA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Open 2025;8:e2537619.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CFDC862-0FCC-4752-B585-D8777EB1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82" y="1255874"/>
            <a:ext cx="9410700" cy="41529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A753197-7214-40E9-92CB-164D2EFE3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746" y="5607310"/>
            <a:ext cx="3429000" cy="7048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E0DBA92-E497-4ED7-A041-72556AA0C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52" y="919102"/>
            <a:ext cx="55530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6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69" y="413202"/>
            <a:ext cx="4791075" cy="495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19" y="802026"/>
            <a:ext cx="5086350" cy="37147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1960" y="6290909"/>
            <a:ext cx="48830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Rubino F et al. Lancet Diab Endocrinol 2025;13:221-262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F962706-7FE6-4DBD-8C42-4ED1D896E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11" y="504813"/>
            <a:ext cx="4668203" cy="60240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D37AB33-1FE3-4E88-8A85-B16474FBD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19" y="2053668"/>
            <a:ext cx="5149215" cy="32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87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6627BA3-C68D-4DE2-8FC4-878CC6678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94" y="6265319"/>
            <a:ext cx="109920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Fourman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LT et al  JAMA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Open 2025;8:e2537619.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E0DBA92-E497-4ED7-A041-72556AA0C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52" y="498746"/>
            <a:ext cx="5553075" cy="2476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7D8A27F-356D-4F59-97ED-F6E6365A6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835" y="900112"/>
            <a:ext cx="7706678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38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tangolo 3">
            <a:extLst>
              <a:ext uri="{FF2B5EF4-FFF2-40B4-BE49-F238E27FC236}">
                <a16:creationId xmlns:a16="http://schemas.microsoft.com/office/drawing/2014/main" id="{04D67992-C93C-4AC9-AB52-95048DA8F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41" y="6004383"/>
            <a:ext cx="109920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Busetto L et al  J.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2025;42:4626-4640. </a:t>
            </a:r>
          </a:p>
        </p:txBody>
      </p:sp>
      <p:pic>
        <p:nvPicPr>
          <p:cNvPr id="43011" name="Immagine 4">
            <a:extLst>
              <a:ext uri="{FF2B5EF4-FFF2-40B4-BE49-F238E27FC236}">
                <a16:creationId xmlns:a16="http://schemas.microsoft.com/office/drawing/2014/main" id="{878EF64E-0888-4AA9-9139-974D9AF1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08" y="2490911"/>
            <a:ext cx="4984101" cy="313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Immagine 5">
            <a:extLst>
              <a:ext uri="{FF2B5EF4-FFF2-40B4-BE49-F238E27FC236}">
                <a16:creationId xmlns:a16="http://schemas.microsoft.com/office/drawing/2014/main" id="{FDABB1B8-242A-4E68-B60E-AC0B83DE9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62" y="2490910"/>
            <a:ext cx="4241248" cy="286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ttangolo 6">
            <a:extLst>
              <a:ext uri="{FF2B5EF4-FFF2-40B4-BE49-F238E27FC236}">
                <a16:creationId xmlns:a16="http://schemas.microsoft.com/office/drawing/2014/main" id="{FD73003E-EE1A-4A43-B935-D2E422F47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41" y="1597263"/>
            <a:ext cx="10118995" cy="79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290,051 individuals </a:t>
            </a:r>
            <a:r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the Discover database of linked primary and secondary care records from 2.7 million individuals in North West London, UK . </a:t>
            </a: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43014" name="Immagine 1">
            <a:extLst>
              <a:ext uri="{FF2B5EF4-FFF2-40B4-BE49-F238E27FC236}">
                <a16:creationId xmlns:a16="http://schemas.microsoft.com/office/drawing/2014/main" id="{3F8DC0A7-6C13-45DE-8663-597D50EF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40" y="714729"/>
            <a:ext cx="5184100" cy="8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4400" y="2795784"/>
            <a:ext cx="8534400" cy="1752600"/>
          </a:xfrm>
        </p:spPr>
        <p:txBody>
          <a:bodyPr>
            <a:normAutofit/>
          </a:bodyPr>
          <a:lstStyle/>
          <a:p>
            <a:r>
              <a:rPr lang="it-IT" sz="2000" b="1" dirty="0"/>
              <a:t>Luca Busetto</a:t>
            </a:r>
            <a:endParaRPr lang="en-US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14400" y="3576113"/>
            <a:ext cx="52883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Professor of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Nutrition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Department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Medicine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Padova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292934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Director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the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Cinical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Nutrition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Unit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Padova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Hospital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292934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Centre for the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Study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the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management of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Obesity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292934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Padova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Hospital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292934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Vice President of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Association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the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Study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Obesity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292934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President of the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Italian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Obesity Society (SIO)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90" y="5386484"/>
            <a:ext cx="1146197" cy="48125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091" y="3417428"/>
            <a:ext cx="1428407" cy="634341"/>
          </a:xfrm>
          <a:prstGeom prst="rect">
            <a:avLst/>
          </a:prstGeom>
        </p:spPr>
      </p:pic>
      <p:pic>
        <p:nvPicPr>
          <p:cNvPr id="2050" name="Picture 2" descr="Ospedale Civile, Padova. Ita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233" y="4063199"/>
            <a:ext cx="523948" cy="76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5E06536-1155-437A-A4B0-2D39625F1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1091" y="4847299"/>
            <a:ext cx="1788459" cy="46402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C120D2C-3CD8-45C5-9700-E406413D8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6300" y="5890931"/>
            <a:ext cx="952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2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tangolo 3">
            <a:extLst>
              <a:ext uri="{FF2B5EF4-FFF2-40B4-BE49-F238E27FC236}">
                <a16:creationId xmlns:a16="http://schemas.microsoft.com/office/drawing/2014/main" id="{04D67992-C93C-4AC9-AB52-95048DA8F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41" y="6004383"/>
            <a:ext cx="109920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Busetto L et al  J.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2025;42:4626-4640. </a:t>
            </a:r>
          </a:p>
        </p:txBody>
      </p:sp>
      <p:pic>
        <p:nvPicPr>
          <p:cNvPr id="43014" name="Immagine 1">
            <a:extLst>
              <a:ext uri="{FF2B5EF4-FFF2-40B4-BE49-F238E27FC236}">
                <a16:creationId xmlns:a16="http://schemas.microsoft.com/office/drawing/2014/main" id="{3F8DC0A7-6C13-45DE-8663-597D50EF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7" y="745492"/>
            <a:ext cx="5184100" cy="8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Immagine 4">
            <a:extLst>
              <a:ext uri="{FF2B5EF4-FFF2-40B4-BE49-F238E27FC236}">
                <a16:creationId xmlns:a16="http://schemas.microsoft.com/office/drawing/2014/main" id="{8D258409-FDA2-4F8A-8250-EF3BD2CEB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41" y="2200274"/>
            <a:ext cx="5157663" cy="30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Immagine 5">
            <a:extLst>
              <a:ext uri="{FF2B5EF4-FFF2-40B4-BE49-F238E27FC236}">
                <a16:creationId xmlns:a16="http://schemas.microsoft.com/office/drawing/2014/main" id="{F3063BF3-4D43-4725-94F6-84AA8F5B6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3" y="2064057"/>
            <a:ext cx="5152176" cy="344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78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D977174-B401-A55C-BFA1-8FC94C5C4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1"/>
          <a:stretch>
            <a:fillRect/>
          </a:stretch>
        </p:blipFill>
        <p:spPr>
          <a:xfrm>
            <a:off x="0" y="0"/>
            <a:ext cx="4991977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3DDEEE-DB75-4934-991C-F97F49AC55D0}"/>
              </a:ext>
            </a:extLst>
          </p:cNvPr>
          <p:cNvSpPr txBox="1"/>
          <p:nvPr/>
        </p:nvSpPr>
        <p:spPr>
          <a:xfrm>
            <a:off x="6890001" y="4491261"/>
            <a:ext cx="19976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luca.busetto@unipd.it</a:t>
            </a:r>
          </a:p>
        </p:txBody>
      </p:sp>
      <p:pic>
        <p:nvPicPr>
          <p:cNvPr id="5" name="Immagine 4" descr="Week Adjourned: 9.11.15 - Facebook, E-Cigarettes, RV ...">
            <a:extLst>
              <a:ext uri="{FF2B5EF4-FFF2-40B4-BE49-F238E27FC236}">
                <a16:creationId xmlns:a16="http://schemas.microsoft.com/office/drawing/2014/main" id="{3389E482-827B-4DCC-9F33-AFEB71758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3" y="4974664"/>
            <a:ext cx="342900" cy="342900"/>
          </a:xfrm>
          <a:prstGeom prst="rect">
            <a:avLst/>
          </a:prstGeom>
        </p:spPr>
      </p:pic>
      <p:pic>
        <p:nvPicPr>
          <p:cNvPr id="6" name="Immagine 5" descr="File:Electronic.mail.png - Wikimedia Commons">
            <a:extLst>
              <a:ext uri="{FF2B5EF4-FFF2-40B4-BE49-F238E27FC236}">
                <a16:creationId xmlns:a16="http://schemas.microsoft.com/office/drawing/2014/main" id="{BB725E1A-460C-4CE4-8AE6-7C8FEA434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30" y="4459561"/>
            <a:ext cx="317540" cy="3404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2211EA-5B5B-42AD-A468-1A565E6C9CBE}"/>
              </a:ext>
            </a:extLst>
          </p:cNvPr>
          <p:cNvSpPr txBox="1"/>
          <p:nvPr/>
        </p:nvSpPr>
        <p:spPr>
          <a:xfrm>
            <a:off x="6940821" y="5055938"/>
            <a:ext cx="12811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Luca </a:t>
            </a:r>
            <a:r>
              <a:rPr kumimoji="0" lang="it-IT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Busetto</a:t>
            </a: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magine 7" descr="Team:Macquarie Australia - 2017.igem.org">
            <a:extLst>
              <a:ext uri="{FF2B5EF4-FFF2-40B4-BE49-F238E27FC236}">
                <a16:creationId xmlns:a16="http://schemas.microsoft.com/office/drawing/2014/main" id="{F5BE7720-CB3F-479F-8EDE-C54F7759B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90" y="5512532"/>
            <a:ext cx="385763" cy="3857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C116F9-0329-4001-8E04-1228EE38165D}"/>
              </a:ext>
            </a:extLst>
          </p:cNvPr>
          <p:cNvSpPr txBox="1"/>
          <p:nvPr/>
        </p:nvSpPr>
        <p:spPr>
          <a:xfrm>
            <a:off x="6907184" y="5623157"/>
            <a:ext cx="14205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@</a:t>
            </a:r>
            <a:r>
              <a:rPr kumimoji="0" lang="it-IT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busetto_luca</a:t>
            </a: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89E787A-373E-4C66-8A33-44E7816F3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076" y="5503960"/>
            <a:ext cx="368046" cy="394335"/>
          </a:xfrm>
          <a:prstGeom prst="rect">
            <a:avLst/>
          </a:prstGeom>
        </p:spPr>
      </p:pic>
      <p:pic>
        <p:nvPicPr>
          <p:cNvPr id="11" name="Immagine 10" descr="My Experience in Writing a Research Plan">
            <a:extLst>
              <a:ext uri="{FF2B5EF4-FFF2-40B4-BE49-F238E27FC236}">
                <a16:creationId xmlns:a16="http://schemas.microsoft.com/office/drawing/2014/main" id="{C7036406-3D43-4899-B2B7-B9D71CE30C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90" y="6047022"/>
            <a:ext cx="385763" cy="38404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177E44-A34D-4109-97E4-F540318325EB}"/>
              </a:ext>
            </a:extLst>
          </p:cNvPr>
          <p:cNvSpPr txBox="1"/>
          <p:nvPr/>
        </p:nvSpPr>
        <p:spPr>
          <a:xfrm>
            <a:off x="6909051" y="6130988"/>
            <a:ext cx="14446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luca.busetto.37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D547B0F-12B0-497D-9749-721EDCC70D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3345" y="394753"/>
            <a:ext cx="2743201" cy="3657600"/>
          </a:xfrm>
          <a:prstGeom prst="rect">
            <a:avLst/>
          </a:prstGeom>
        </p:spPr>
      </p:pic>
      <p:sp>
        <p:nvSpPr>
          <p:cNvPr id="16" name="Fumetto 3 6">
            <a:extLst>
              <a:ext uri="{FF2B5EF4-FFF2-40B4-BE49-F238E27FC236}">
                <a16:creationId xmlns:a16="http://schemas.microsoft.com/office/drawing/2014/main" id="{F6359735-137F-4034-B7E4-8C6A09DBAED8}"/>
              </a:ext>
            </a:extLst>
          </p:cNvPr>
          <p:cNvSpPr/>
          <p:nvPr/>
        </p:nvSpPr>
        <p:spPr>
          <a:xfrm>
            <a:off x="8785063" y="394753"/>
            <a:ext cx="2558127" cy="1274891"/>
          </a:xfrm>
          <a:prstGeom prst="wedgeEllipseCallout">
            <a:avLst>
              <a:gd name="adj1" fmla="val -114912"/>
              <a:gd name="adj2" fmla="val 90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A173F6DC-4700-4769-97A4-16A3CF6C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677" y="586691"/>
            <a:ext cx="351039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Grazie per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l’attenzione !!!</a:t>
            </a:r>
            <a:endParaRPr kumimoji="0" lang="it-IT" altLang="it-IT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C00000"/>
                </a:solidFill>
              </a:rPr>
              <a:t>Luca </a:t>
            </a:r>
            <a:r>
              <a:rPr lang="it-IT" sz="2000" b="1" dirty="0" err="1">
                <a:solidFill>
                  <a:srgbClr val="C00000"/>
                </a:solidFill>
              </a:rPr>
              <a:t>Busetto</a:t>
            </a:r>
            <a:r>
              <a:rPr lang="it-IT" sz="2000" b="1" dirty="0">
                <a:solidFill>
                  <a:srgbClr val="C00000"/>
                </a:solidFill>
              </a:rPr>
              <a:t> - </a:t>
            </a:r>
            <a:r>
              <a:rPr lang="it-IT" sz="2000" b="1" dirty="0" err="1">
                <a:solidFill>
                  <a:srgbClr val="C00000"/>
                </a:solidFill>
              </a:rPr>
              <a:t>Disclosures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Segnaposto contenuto 4"/>
          <p:cNvSpPr txBox="1">
            <a:spLocks noGrp="1"/>
          </p:cNvSpPr>
          <p:nvPr>
            <p:ph idx="1"/>
          </p:nvPr>
        </p:nvSpPr>
        <p:spPr>
          <a:xfrm>
            <a:off x="609600" y="1985790"/>
            <a:ext cx="92945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it-IT" b="1" dirty="0"/>
              <a:t>ADVISORY BOARD MEMBER:		-    AMGEN</a:t>
            </a:r>
          </a:p>
          <a:p>
            <a:pPr marL="0" indent="0">
              <a:buNone/>
            </a:pPr>
            <a:r>
              <a:rPr lang="it-IT" b="1" dirty="0"/>
              <a:t>                                                                 -    BOEHRINGER INGELHEIM</a:t>
            </a:r>
          </a:p>
          <a:p>
            <a:pPr marL="0" indent="0">
              <a:buNone/>
            </a:pPr>
            <a:r>
              <a:rPr lang="it-IT" b="1" dirty="0"/>
              <a:t>                                                                 -    BRUNO FARMACEUTICI</a:t>
            </a:r>
          </a:p>
          <a:p>
            <a:pPr marL="0" indent="0">
              <a:buNone/>
            </a:pPr>
            <a:r>
              <a:rPr lang="it-IT" b="1" dirty="0"/>
              <a:t>                                                                 -    ELI LILLY</a:t>
            </a:r>
          </a:p>
          <a:p>
            <a:pPr marL="0" indent="0">
              <a:buNone/>
            </a:pPr>
            <a:r>
              <a:rPr lang="it-IT" b="1" dirty="0"/>
              <a:t>                                                                 -    NOVONORDISK </a:t>
            </a:r>
            <a:r>
              <a:rPr lang="it-IT" sz="1800" b="1" dirty="0"/>
              <a:t>		  		  		                                           -    PFIZER</a:t>
            </a:r>
          </a:p>
          <a:p>
            <a:pPr marL="2743200" lvl="8" indent="0">
              <a:buNone/>
            </a:pPr>
            <a:r>
              <a:rPr lang="it-IT" sz="1800" b="1" dirty="0"/>
              <a:t>		-    RECORDATI</a:t>
            </a:r>
          </a:p>
          <a:p>
            <a:pPr marL="2743200" lvl="8" indent="0">
              <a:buNone/>
            </a:pPr>
            <a:r>
              <a:rPr lang="it-IT" sz="1800" b="1" dirty="0"/>
              <a:t>		-    REGENERON</a:t>
            </a:r>
          </a:p>
          <a:p>
            <a:pPr marL="2743200" lvl="8" indent="0">
              <a:buNone/>
            </a:pPr>
            <a:r>
              <a:rPr lang="it-IT" sz="1800" b="1" dirty="0"/>
              <a:t>                     -     ROCHE</a:t>
            </a:r>
          </a:p>
          <a:p>
            <a:pPr marL="2743200" lvl="8" indent="0">
              <a:buNone/>
            </a:pPr>
            <a:r>
              <a:rPr lang="it-IT" sz="1800" b="1" dirty="0"/>
              <a:t>		</a:t>
            </a:r>
          </a:p>
          <a:p>
            <a:pPr marL="171450" indent="-171450">
              <a:buFontTx/>
              <a:buChar char="-"/>
            </a:pPr>
            <a:r>
              <a:rPr lang="it-IT" b="1" dirty="0"/>
              <a:t>SPEAKER FEES			          -    PRONOKAL</a:t>
            </a:r>
          </a:p>
          <a:p>
            <a:pPr marL="0" indent="0">
              <a:buNone/>
            </a:pPr>
            <a:r>
              <a:rPr lang="it-IT" b="1" dirty="0"/>
              <a:t>                                                                -    RYTHM PHARMACEUTICALS</a:t>
            </a:r>
          </a:p>
        </p:txBody>
      </p:sp>
    </p:spTree>
    <p:extLst>
      <p:ext uri="{BB962C8B-B14F-4D97-AF65-F5344CB8AC3E}">
        <p14:creationId xmlns:p14="http://schemas.microsoft.com/office/powerpoint/2010/main" val="221496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2B0A3-0E2C-C80E-A284-18FE0C83D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B14D3-02F6-CFFF-02D2-CA5F0F0A0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848" y="688279"/>
            <a:ext cx="11234820" cy="1085400"/>
          </a:xfrm>
        </p:spPr>
        <p:txBody>
          <a:bodyPr/>
          <a:lstStyle/>
          <a:p>
            <a:r>
              <a:rPr lang="it-IT" dirty="0"/>
              <a:t>Evolution of </a:t>
            </a:r>
            <a:r>
              <a:rPr lang="it-IT" dirty="0" err="1"/>
              <a:t>guidelines</a:t>
            </a:r>
            <a:endParaRPr lang="it-IT" dirty="0"/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D08C3E7B-C7D4-20DB-0632-DB3728DAE310}"/>
              </a:ext>
            </a:extLst>
          </p:cNvPr>
          <p:cNvSpPr/>
          <p:nvPr/>
        </p:nvSpPr>
        <p:spPr>
          <a:xfrm>
            <a:off x="167028" y="3131792"/>
            <a:ext cx="3138303" cy="31324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reeform: Shape 68">
            <a:extLst>
              <a:ext uri="{FF2B5EF4-FFF2-40B4-BE49-F238E27FC236}">
                <a16:creationId xmlns:a16="http://schemas.microsoft.com/office/drawing/2014/main" id="{98923EBD-DF9E-A8E3-6A00-8E5DAA03C80E}"/>
              </a:ext>
            </a:extLst>
          </p:cNvPr>
          <p:cNvSpPr/>
          <p:nvPr/>
        </p:nvSpPr>
        <p:spPr>
          <a:xfrm>
            <a:off x="262701" y="1979618"/>
            <a:ext cx="11727997" cy="1167655"/>
          </a:xfrm>
          <a:custGeom>
            <a:avLst/>
            <a:gdLst>
              <a:gd name="connsiteX0" fmla="*/ 0 w 11525250"/>
              <a:gd name="connsiteY0" fmla="*/ 291914 h 1167655"/>
              <a:gd name="connsiteX1" fmla="*/ 2149809 w 11525250"/>
              <a:gd name="connsiteY1" fmla="*/ 291914 h 1167655"/>
              <a:gd name="connsiteX2" fmla="*/ 1732609 w 11525250"/>
              <a:gd name="connsiteY2" fmla="*/ 875741 h 1167655"/>
              <a:gd name="connsiteX3" fmla="*/ 0 w 11525250"/>
              <a:gd name="connsiteY3" fmla="*/ 875741 h 1167655"/>
              <a:gd name="connsiteX4" fmla="*/ 10941423 w 11525250"/>
              <a:gd name="connsiteY4" fmla="*/ 0 h 1167655"/>
              <a:gd name="connsiteX5" fmla="*/ 11525250 w 11525250"/>
              <a:gd name="connsiteY5" fmla="*/ 583828 h 1167655"/>
              <a:gd name="connsiteX6" fmla="*/ 10941423 w 11525250"/>
              <a:gd name="connsiteY6" fmla="*/ 1167655 h 1167655"/>
              <a:gd name="connsiteX7" fmla="*/ 10941423 w 11525250"/>
              <a:gd name="connsiteY7" fmla="*/ 875741 h 1167655"/>
              <a:gd name="connsiteX8" fmla="*/ 2024421 w 11525250"/>
              <a:gd name="connsiteY8" fmla="*/ 875741 h 1167655"/>
              <a:gd name="connsiteX9" fmla="*/ 2441620 w 11525250"/>
              <a:gd name="connsiteY9" fmla="*/ 291914 h 1167655"/>
              <a:gd name="connsiteX10" fmla="*/ 10941423 w 11525250"/>
              <a:gd name="connsiteY10" fmla="*/ 291914 h 116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25250" h="1167655">
                <a:moveTo>
                  <a:pt x="0" y="291914"/>
                </a:moveTo>
                <a:lnTo>
                  <a:pt x="2149809" y="291914"/>
                </a:lnTo>
                <a:lnTo>
                  <a:pt x="1732609" y="875741"/>
                </a:lnTo>
                <a:lnTo>
                  <a:pt x="0" y="875741"/>
                </a:lnTo>
                <a:close/>
                <a:moveTo>
                  <a:pt x="10941423" y="0"/>
                </a:moveTo>
                <a:lnTo>
                  <a:pt x="11525250" y="583828"/>
                </a:lnTo>
                <a:lnTo>
                  <a:pt x="10941423" y="1167655"/>
                </a:lnTo>
                <a:lnTo>
                  <a:pt x="10941423" y="875741"/>
                </a:lnTo>
                <a:lnTo>
                  <a:pt x="2024421" y="875741"/>
                </a:lnTo>
                <a:lnTo>
                  <a:pt x="2441620" y="291914"/>
                </a:lnTo>
                <a:lnTo>
                  <a:pt x="10941423" y="29191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69">
            <a:extLst>
              <a:ext uri="{FF2B5EF4-FFF2-40B4-BE49-F238E27FC236}">
                <a16:creationId xmlns:a16="http://schemas.microsoft.com/office/drawing/2014/main" id="{CB692F5F-1B84-BFFC-DDCA-0D9226167473}"/>
              </a:ext>
            </a:extLst>
          </p:cNvPr>
          <p:cNvSpPr/>
          <p:nvPr/>
        </p:nvSpPr>
        <p:spPr>
          <a:xfrm>
            <a:off x="680912" y="2191939"/>
            <a:ext cx="756000" cy="75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1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1" name="Oval 70">
            <a:extLst>
              <a:ext uri="{FF2B5EF4-FFF2-40B4-BE49-F238E27FC236}">
                <a16:creationId xmlns:a16="http://schemas.microsoft.com/office/drawing/2014/main" id="{8995444B-B8A0-0AA7-D587-EF043252D937}"/>
              </a:ext>
            </a:extLst>
          </p:cNvPr>
          <p:cNvSpPr/>
          <p:nvPr/>
        </p:nvSpPr>
        <p:spPr>
          <a:xfrm>
            <a:off x="2924889" y="2191939"/>
            <a:ext cx="756000" cy="75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1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2" name="Oval 76">
            <a:extLst>
              <a:ext uri="{FF2B5EF4-FFF2-40B4-BE49-F238E27FC236}">
                <a16:creationId xmlns:a16="http://schemas.microsoft.com/office/drawing/2014/main" id="{4AF3FB17-D9A1-EEE4-B2DC-8504389AE372}"/>
              </a:ext>
            </a:extLst>
          </p:cNvPr>
          <p:cNvSpPr/>
          <p:nvPr/>
        </p:nvSpPr>
        <p:spPr>
          <a:xfrm>
            <a:off x="4163029" y="2178057"/>
            <a:ext cx="756000" cy="75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3" name="TextBox 83">
            <a:extLst>
              <a:ext uri="{FF2B5EF4-FFF2-40B4-BE49-F238E27FC236}">
                <a16:creationId xmlns:a16="http://schemas.microsoft.com/office/drawing/2014/main" id="{E405933C-897C-9BAF-9D6B-A76B2407EED7}"/>
              </a:ext>
            </a:extLst>
          </p:cNvPr>
          <p:cNvSpPr txBox="1"/>
          <p:nvPr/>
        </p:nvSpPr>
        <p:spPr>
          <a:xfrm>
            <a:off x="237633" y="3232268"/>
            <a:ext cx="3063736" cy="2944394"/>
          </a:xfrm>
          <a:prstGeom prst="rect">
            <a:avLst/>
          </a:prstGeom>
          <a:noFill/>
          <a:ln>
            <a:noFill/>
          </a:ln>
        </p:spPr>
        <p:txBody>
          <a:bodyPr wrap="square" lIns="0" tIns="60959" rIns="0" bIns="60959" rtlCol="0" anchor="ctr">
            <a:spAutoFit/>
          </a:bodyPr>
          <a:lstStyle/>
          <a:p>
            <a:pPr marL="171438" marR="0" lvl="0" indent="-171438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AMA resolution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pis For Office" panose="020B0504010101010104" pitchFamily="34" charset="0"/>
              <a:cs typeface="Arial" panose="020B0604020202020204" pitchFamily="34" charset="0"/>
            </a:endParaRPr>
          </a:p>
          <a:p>
            <a:pPr marL="171438" marR="0" lvl="0" indent="-171438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ACC/AHA/TOS guidelines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pis For Office" panose="020B0504010101010104" pitchFamily="34" charset="0"/>
              <a:cs typeface="Arial" panose="020B0604020202020204" pitchFamily="34" charset="0"/>
            </a:endParaRPr>
          </a:p>
          <a:p>
            <a:pPr marL="171438" marR="0" lvl="0" indent="-171438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EASO declaration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pis For Office" panose="020B0504010101010104" pitchFamily="34" charset="0"/>
              <a:cs typeface="Arial" panose="020B0604020202020204" pitchFamily="34" charset="0"/>
            </a:endParaRPr>
          </a:p>
          <a:p>
            <a:pPr marL="171438" marR="0" lvl="0" indent="-171438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AOASO Nagoya declaration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pis For Office" panose="020B0504010101010104" pitchFamily="34" charset="0"/>
              <a:cs typeface="Arial" panose="020B0604020202020204" pitchFamily="34" charset="0"/>
            </a:endParaRPr>
          </a:p>
          <a:p>
            <a:pPr marL="171438" marR="0" lvl="0" indent="-171438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ENDO/ESE/TOS clinical practice guidelines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pis For Office" panose="020B0504010101010104" pitchFamily="34" charset="0"/>
              <a:cs typeface="Arial" panose="020B0604020202020204" pitchFamily="34" charset="0"/>
            </a:endParaRPr>
          </a:p>
          <a:p>
            <a:pPr marL="171438" marR="0" lvl="0" indent="-171438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AACE/ACE clinical practice guidelines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pis For Office" panose="020B0504010101010104" pitchFamily="34" charset="0"/>
              <a:cs typeface="Arial" panose="020B0604020202020204" pitchFamily="34" charset="0"/>
            </a:endParaRPr>
          </a:p>
          <a:p>
            <a:pPr marL="171438" marR="0" lvl="0" indent="-171438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Academy of Nutrition and Dietetics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position statement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pis For Office" panose="020B0504010101010104" pitchFamily="34" charset="0"/>
              <a:cs typeface="Arial" panose="020B0604020202020204" pitchFamily="34" charset="0"/>
            </a:endParaRPr>
          </a:p>
          <a:p>
            <a:pPr marL="171438" marR="0" lvl="0" indent="-171438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World Obesity Federation position statement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pis For Office" panose="020B0504010101010104" pitchFamily="34" charset="0"/>
              <a:cs typeface="Arial" panose="020B0604020202020204" pitchFamily="34" charset="0"/>
            </a:endParaRPr>
          </a:p>
          <a:p>
            <a:pPr marL="171438" marR="0" lvl="0" indent="-171438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Clinical practice recommendations for obesity management in the UAE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pis For Office" panose="020B0504010101010104" pitchFamily="34" charset="0"/>
              <a:cs typeface="Arial" panose="020B0604020202020204" pitchFamily="34" charset="0"/>
            </a:endParaRPr>
          </a:p>
          <a:p>
            <a:pPr marL="171438" marR="0" lvl="0" indent="-171438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Royal College of Physicians statement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pis For Office" panose="020B0504010101010104" pitchFamily="34" charset="0"/>
              <a:cs typeface="Arial" panose="020B0604020202020204" pitchFamily="34" charset="0"/>
            </a:endParaRPr>
          </a:p>
          <a:p>
            <a:pPr marL="171438" marR="0" lvl="0" indent="-171438" algn="l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European Practical and Patient-Centred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Guidelines for Adult Obesity Management in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rPr>
              <a:t>Primary Care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pis For Office" panose="020B05040101010101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Right 84">
            <a:extLst>
              <a:ext uri="{FF2B5EF4-FFF2-40B4-BE49-F238E27FC236}">
                <a16:creationId xmlns:a16="http://schemas.microsoft.com/office/drawing/2014/main" id="{BA5216EF-1D14-BC3F-ADB2-E9ED10D1B592}"/>
              </a:ext>
            </a:extLst>
          </p:cNvPr>
          <p:cNvSpPr/>
          <p:nvPr/>
        </p:nvSpPr>
        <p:spPr>
          <a:xfrm rot="16200000">
            <a:off x="1838116" y="3012150"/>
            <a:ext cx="731604" cy="38686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98">
            <a:extLst>
              <a:ext uri="{FF2B5EF4-FFF2-40B4-BE49-F238E27FC236}">
                <a16:creationId xmlns:a16="http://schemas.microsoft.com/office/drawing/2014/main" id="{EF5A58F2-2BD2-09FE-BDC6-B44621B78F31}"/>
              </a:ext>
            </a:extLst>
          </p:cNvPr>
          <p:cNvSpPr/>
          <p:nvPr/>
        </p:nvSpPr>
        <p:spPr>
          <a:xfrm>
            <a:off x="5401169" y="2178057"/>
            <a:ext cx="756000" cy="75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1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2021</a:t>
            </a: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E9486DE5-38CE-C863-83A8-046766AE86FC}"/>
              </a:ext>
            </a:extLst>
          </p:cNvPr>
          <p:cNvGrpSpPr/>
          <p:nvPr/>
        </p:nvGrpSpPr>
        <p:grpSpPr>
          <a:xfrm>
            <a:off x="7034024" y="2620874"/>
            <a:ext cx="2468941" cy="2799396"/>
            <a:chOff x="7038629" y="2431931"/>
            <a:chExt cx="2468941" cy="2799396"/>
          </a:xfrm>
        </p:grpSpPr>
        <p:cxnSp>
          <p:nvCxnSpPr>
            <p:cNvPr id="17" name="Straight Connector 60">
              <a:extLst>
                <a:ext uri="{FF2B5EF4-FFF2-40B4-BE49-F238E27FC236}">
                  <a16:creationId xmlns:a16="http://schemas.microsoft.com/office/drawing/2014/main" id="{94040D89-9C50-40C9-6649-762CA2418C7C}"/>
                </a:ext>
              </a:extLst>
            </p:cNvPr>
            <p:cNvCxnSpPr>
              <a:cxnSpLocks/>
            </p:cNvCxnSpPr>
            <p:nvPr/>
          </p:nvCxnSpPr>
          <p:spPr>
            <a:xfrm>
              <a:off x="8260057" y="2431931"/>
              <a:ext cx="13043" cy="2656521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88">
              <a:extLst>
                <a:ext uri="{FF2B5EF4-FFF2-40B4-BE49-F238E27FC236}">
                  <a16:creationId xmlns:a16="http://schemas.microsoft.com/office/drawing/2014/main" id="{D9B1BD4D-6ED6-2DC4-AF40-EE9B1953D76E}"/>
                </a:ext>
              </a:extLst>
            </p:cNvPr>
            <p:cNvSpPr txBox="1"/>
            <p:nvPr/>
          </p:nvSpPr>
          <p:spPr>
            <a:xfrm>
              <a:off x="7038629" y="4827189"/>
              <a:ext cx="2468941" cy="404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pis For Office" panose="020B0504010101010104" pitchFamily="34" charset="0"/>
                  <a:cs typeface="Arial" panose="020B0604020202020204" pitchFamily="34" charset="0"/>
                </a:rPr>
                <a:t>European Commission Obesity Prevention document</a:t>
              </a:r>
              <a:r>
                <a: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pis For Office" panose="020B05040101010101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4E3284C3-72D5-657B-81E9-072ED9AA34F3}"/>
              </a:ext>
            </a:extLst>
          </p:cNvPr>
          <p:cNvGrpSpPr/>
          <p:nvPr/>
        </p:nvGrpSpPr>
        <p:grpSpPr>
          <a:xfrm>
            <a:off x="5780090" y="2655002"/>
            <a:ext cx="2472243" cy="2123559"/>
            <a:chOff x="5784698" y="2466065"/>
            <a:chExt cx="2472242" cy="2123561"/>
          </a:xfrm>
        </p:grpSpPr>
        <p:cxnSp>
          <p:nvCxnSpPr>
            <p:cNvPr id="20" name="Straight Connector 61">
              <a:extLst>
                <a:ext uri="{FF2B5EF4-FFF2-40B4-BE49-F238E27FC236}">
                  <a16:creationId xmlns:a16="http://schemas.microsoft.com/office/drawing/2014/main" id="{74AE173D-5706-C7E1-DFD7-BFB91448EB18}"/>
                </a:ext>
              </a:extLst>
            </p:cNvPr>
            <p:cNvCxnSpPr>
              <a:cxnSpLocks/>
            </p:cNvCxnSpPr>
            <p:nvPr/>
          </p:nvCxnSpPr>
          <p:spPr>
            <a:xfrm>
              <a:off x="7022197" y="2466065"/>
              <a:ext cx="0" cy="1908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86">
              <a:extLst>
                <a:ext uri="{FF2B5EF4-FFF2-40B4-BE49-F238E27FC236}">
                  <a16:creationId xmlns:a16="http://schemas.microsoft.com/office/drawing/2014/main" id="{A371E653-E595-9B05-53C9-6807C90DCE85}"/>
                </a:ext>
              </a:extLst>
            </p:cNvPr>
            <p:cNvSpPr txBox="1"/>
            <p:nvPr/>
          </p:nvSpPr>
          <p:spPr>
            <a:xfrm>
              <a:off x="6170187" y="4404960"/>
              <a:ext cx="1701264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pis For Office" panose="020B0504010101010104" pitchFamily="34" charset="0"/>
                  <a:cs typeface="Arial" panose="020B0604020202020204" pitchFamily="34" charset="0"/>
                </a:rPr>
                <a:t>AGA guidelines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90">
              <a:extLst>
                <a:ext uri="{FF2B5EF4-FFF2-40B4-BE49-F238E27FC236}">
                  <a16:creationId xmlns:a16="http://schemas.microsoft.com/office/drawing/2014/main" id="{7F2A66D2-5AAD-973B-C045-6C06F70575AD}"/>
                </a:ext>
              </a:extLst>
            </p:cNvPr>
            <p:cNvGrpSpPr/>
            <p:nvPr/>
          </p:nvGrpSpPr>
          <p:grpSpPr>
            <a:xfrm>
              <a:off x="5784698" y="2848909"/>
              <a:ext cx="2472242" cy="1407479"/>
              <a:chOff x="5953027" y="3491251"/>
              <a:chExt cx="2373358" cy="1407479"/>
            </a:xfrm>
          </p:grpSpPr>
          <p:sp>
            <p:nvSpPr>
              <p:cNvPr id="23" name="TextBox 91">
                <a:extLst>
                  <a:ext uri="{FF2B5EF4-FFF2-40B4-BE49-F238E27FC236}">
                    <a16:creationId xmlns:a16="http://schemas.microsoft.com/office/drawing/2014/main" id="{A9D12891-FCCE-1BB1-76FB-A70464F96552}"/>
                  </a:ext>
                </a:extLst>
              </p:cNvPr>
              <p:cNvSpPr txBox="1"/>
              <p:nvPr/>
            </p:nvSpPr>
            <p:spPr>
              <a:xfrm>
                <a:off x="6263359" y="3491251"/>
                <a:ext cx="175269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pis For Office" panose="020B0504010101010104" pitchFamily="34" charset="0"/>
                    <a:cs typeface="Arial" panose="020B0604020202020204" pitchFamily="34" charset="0"/>
                  </a:rPr>
                  <a:t>Obesity Canada 2022 guideline updates</a:t>
                </a:r>
                <a:endPara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pis For Office" panose="020B05040101010101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92">
                <a:extLst>
                  <a:ext uri="{FF2B5EF4-FFF2-40B4-BE49-F238E27FC236}">
                    <a16:creationId xmlns:a16="http://schemas.microsoft.com/office/drawing/2014/main" id="{D0BF6427-FEF6-761E-ABDF-538664FE124A}"/>
                  </a:ext>
                </a:extLst>
              </p:cNvPr>
              <p:cNvSpPr txBox="1"/>
              <p:nvPr/>
            </p:nvSpPr>
            <p:spPr>
              <a:xfrm>
                <a:off x="6094003" y="4011495"/>
                <a:ext cx="2091405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pis For Office" panose="020B0504010101010104" pitchFamily="34" charset="0"/>
                    <a:cs typeface="Arial" panose="020B0604020202020204" pitchFamily="34" charset="0"/>
                  </a:rPr>
                  <a:t>JASSO Guidelines for the Management of Obesity</a:t>
                </a:r>
                <a:endPara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pis For Office" panose="020B05040101010101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93">
                <a:extLst>
                  <a:ext uri="{FF2B5EF4-FFF2-40B4-BE49-F238E27FC236}">
                    <a16:creationId xmlns:a16="http://schemas.microsoft.com/office/drawing/2014/main" id="{93DBC821-218C-7FF8-ABB1-220021D751BA}"/>
                  </a:ext>
                </a:extLst>
              </p:cNvPr>
              <p:cNvSpPr txBox="1"/>
              <p:nvPr/>
            </p:nvSpPr>
            <p:spPr>
              <a:xfrm>
                <a:off x="5953027" y="4529398"/>
                <a:ext cx="237335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pis For Office" panose="020B0504010101010104" pitchFamily="34" charset="0"/>
                    <a:cs typeface="Arial" panose="020B0604020202020204" pitchFamily="34" charset="0"/>
                  </a:rPr>
                  <a:t>ASMBS/IFSO Indications for Metabolic and Bariatric Surgery</a:t>
                </a:r>
                <a:endPara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pis For Office" panose="020B05040101010101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Group 16">
            <a:extLst>
              <a:ext uri="{FF2B5EF4-FFF2-40B4-BE49-F238E27FC236}">
                <a16:creationId xmlns:a16="http://schemas.microsoft.com/office/drawing/2014/main" id="{9B81412D-C1ED-E409-0855-CDB86B71B8DA}"/>
              </a:ext>
            </a:extLst>
          </p:cNvPr>
          <p:cNvGrpSpPr/>
          <p:nvPr/>
        </p:nvGrpSpPr>
        <p:grpSpPr>
          <a:xfrm>
            <a:off x="3838287" y="3437281"/>
            <a:ext cx="1417575" cy="880327"/>
            <a:chOff x="3842891" y="3248348"/>
            <a:chExt cx="1417575" cy="880329"/>
          </a:xfrm>
        </p:grpSpPr>
        <p:cxnSp>
          <p:nvCxnSpPr>
            <p:cNvPr id="27" name="Straight Connector 99">
              <a:extLst>
                <a:ext uri="{FF2B5EF4-FFF2-40B4-BE49-F238E27FC236}">
                  <a16:creationId xmlns:a16="http://schemas.microsoft.com/office/drawing/2014/main" id="{1F169F1C-8377-67E8-694F-DB996EC43BA6}"/>
                </a:ext>
              </a:extLst>
            </p:cNvPr>
            <p:cNvCxnSpPr>
              <a:cxnSpLocks/>
            </p:cNvCxnSpPr>
            <p:nvPr/>
          </p:nvCxnSpPr>
          <p:spPr>
            <a:xfrm>
              <a:off x="4552565" y="3248348"/>
              <a:ext cx="3109" cy="484294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00">
              <a:extLst>
                <a:ext uri="{FF2B5EF4-FFF2-40B4-BE49-F238E27FC236}">
                  <a16:creationId xmlns:a16="http://schemas.microsoft.com/office/drawing/2014/main" id="{C69289C7-729C-B283-83C9-8048756EFE62}"/>
                </a:ext>
              </a:extLst>
            </p:cNvPr>
            <p:cNvSpPr txBox="1"/>
            <p:nvPr/>
          </p:nvSpPr>
          <p:spPr>
            <a:xfrm>
              <a:off x="3842891" y="3636236"/>
              <a:ext cx="1417575" cy="492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60959" rIns="0" bIns="60959" rtlCol="0" anchor="ctr">
              <a:spAutoFit/>
            </a:bodyPr>
            <a:lstStyle/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pis For Office" panose="020B0504010101010104" pitchFamily="34" charset="0"/>
                  <a:cs typeface="Arial" panose="020B0604020202020204" pitchFamily="34" charset="0"/>
                </a:rPr>
                <a:t>AACE/TOS/ASMBS/OMA/ASA CPG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14">
            <a:extLst>
              <a:ext uri="{FF2B5EF4-FFF2-40B4-BE49-F238E27FC236}">
                <a16:creationId xmlns:a16="http://schemas.microsoft.com/office/drawing/2014/main" id="{E27E40B7-11EC-66A4-393D-88B8DA2DB5B9}"/>
              </a:ext>
            </a:extLst>
          </p:cNvPr>
          <p:cNvGrpSpPr/>
          <p:nvPr/>
        </p:nvGrpSpPr>
        <p:grpSpPr>
          <a:xfrm>
            <a:off x="8366580" y="2361653"/>
            <a:ext cx="2303203" cy="1307441"/>
            <a:chOff x="8371183" y="2172707"/>
            <a:chExt cx="2303202" cy="1307443"/>
          </a:xfrm>
        </p:grpSpPr>
        <p:cxnSp>
          <p:nvCxnSpPr>
            <p:cNvPr id="30" name="Straight Connector 59">
              <a:extLst>
                <a:ext uri="{FF2B5EF4-FFF2-40B4-BE49-F238E27FC236}">
                  <a16:creationId xmlns:a16="http://schemas.microsoft.com/office/drawing/2014/main" id="{F7B70CF7-6CFC-479F-92EB-6714CD9CE24A}"/>
                </a:ext>
              </a:extLst>
            </p:cNvPr>
            <p:cNvCxnSpPr>
              <a:cxnSpLocks/>
            </p:cNvCxnSpPr>
            <p:nvPr/>
          </p:nvCxnSpPr>
          <p:spPr>
            <a:xfrm>
              <a:off x="9506458" y="2172707"/>
              <a:ext cx="16326" cy="1188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87">
              <a:extLst>
                <a:ext uri="{FF2B5EF4-FFF2-40B4-BE49-F238E27FC236}">
                  <a16:creationId xmlns:a16="http://schemas.microsoft.com/office/drawing/2014/main" id="{74B1A560-636F-AC1B-6315-2E1FE732FFA9}"/>
                </a:ext>
              </a:extLst>
            </p:cNvPr>
            <p:cNvSpPr txBox="1"/>
            <p:nvPr/>
          </p:nvSpPr>
          <p:spPr>
            <a:xfrm>
              <a:off x="8572210" y="2878728"/>
              <a:ext cx="1819157" cy="340517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wrap="square" lIns="0" tIns="60959" rIns="0" bIns="60959" rtlCol="0" anchor="ctr">
              <a:spAutoFit/>
            </a:bodyPr>
            <a:lstStyle>
              <a:defPPr>
                <a:defRPr lang="en-US"/>
              </a:defPPr>
              <a:lvl1pPr marR="0" lvl="0" indent="0" algn="ctr" defTabSz="91431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pis For Office" panose="020B05040101010101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rPr>
                <a:t>EASO framework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2" name="TextBox 89">
              <a:extLst>
                <a:ext uri="{FF2B5EF4-FFF2-40B4-BE49-F238E27FC236}">
                  <a16:creationId xmlns:a16="http://schemas.microsoft.com/office/drawing/2014/main" id="{6FB9F539-A121-65E2-92AF-A4FCBA846E1C}"/>
                </a:ext>
              </a:extLst>
            </p:cNvPr>
            <p:cNvSpPr txBox="1"/>
            <p:nvPr/>
          </p:nvSpPr>
          <p:spPr>
            <a:xfrm>
              <a:off x="8371183" y="3295484"/>
              <a:ext cx="2303202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pis For Office" panose="020B0504010101010104" pitchFamily="34" charset="0"/>
                  <a:cs typeface="Arial" panose="020B0604020202020204" pitchFamily="34" charset="0"/>
                </a:rPr>
                <a:t>Obesity Algorithm for ORCs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17">
            <a:extLst>
              <a:ext uri="{FF2B5EF4-FFF2-40B4-BE49-F238E27FC236}">
                <a16:creationId xmlns:a16="http://schemas.microsoft.com/office/drawing/2014/main" id="{43B81871-1C79-B294-8672-56E7B903BCE6}"/>
              </a:ext>
            </a:extLst>
          </p:cNvPr>
          <p:cNvGrpSpPr/>
          <p:nvPr/>
        </p:nvGrpSpPr>
        <p:grpSpPr>
          <a:xfrm>
            <a:off x="5779398" y="1636618"/>
            <a:ext cx="5361619" cy="520184"/>
            <a:chOff x="5784004" y="1373468"/>
            <a:chExt cx="5361618" cy="520184"/>
          </a:xfrm>
        </p:grpSpPr>
        <p:sp>
          <p:nvSpPr>
            <p:cNvPr id="34" name="Arrow: Right 101">
              <a:extLst>
                <a:ext uri="{FF2B5EF4-FFF2-40B4-BE49-F238E27FC236}">
                  <a16:creationId xmlns:a16="http://schemas.microsoft.com/office/drawing/2014/main" id="{852896CA-C4D1-F915-7C25-87A1461997A9}"/>
                </a:ext>
              </a:extLst>
            </p:cNvPr>
            <p:cNvSpPr/>
            <p:nvPr/>
          </p:nvSpPr>
          <p:spPr>
            <a:xfrm>
              <a:off x="5784004" y="1373468"/>
              <a:ext cx="5361618" cy="520184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">
              <a:extLst>
                <a:ext uri="{FF2B5EF4-FFF2-40B4-BE49-F238E27FC236}">
                  <a16:creationId xmlns:a16="http://schemas.microsoft.com/office/drawing/2014/main" id="{2D967AA8-1EA1-2A90-7B43-A29DDE9D314F}"/>
                </a:ext>
              </a:extLst>
            </p:cNvPr>
            <p:cNvSpPr txBox="1"/>
            <p:nvPr/>
          </p:nvSpPr>
          <p:spPr>
            <a:xfrm>
              <a:off x="6321967" y="1486517"/>
              <a:ext cx="4286519" cy="307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60959" rIns="0" bIns="60959" rtlCol="0" anchor="ctr">
              <a:spAutoFit/>
            </a:bodyPr>
            <a:lstStyle/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pis For Office" panose="020B0504010101010104" pitchFamily="34" charset="0"/>
                  <a:cs typeface="Arial" panose="020B0604020202020204" pitchFamily="34" charset="0"/>
                </a:rPr>
                <a:t>Approval of new generation anti-obesity medications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Oval 79">
            <a:extLst>
              <a:ext uri="{FF2B5EF4-FFF2-40B4-BE49-F238E27FC236}">
                <a16:creationId xmlns:a16="http://schemas.microsoft.com/office/drawing/2014/main" id="{DEFC37CD-F57E-6586-5D71-EA8E90E0AEC0}"/>
              </a:ext>
            </a:extLst>
          </p:cNvPr>
          <p:cNvSpPr/>
          <p:nvPr/>
        </p:nvSpPr>
        <p:spPr>
          <a:xfrm>
            <a:off x="6639309" y="2178057"/>
            <a:ext cx="756000" cy="75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1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37" name="Oval 80">
            <a:extLst>
              <a:ext uri="{FF2B5EF4-FFF2-40B4-BE49-F238E27FC236}">
                <a16:creationId xmlns:a16="http://schemas.microsoft.com/office/drawing/2014/main" id="{1768E462-10CB-324F-6EEE-C24F0D190BD6}"/>
              </a:ext>
            </a:extLst>
          </p:cNvPr>
          <p:cNvSpPr/>
          <p:nvPr/>
        </p:nvSpPr>
        <p:spPr>
          <a:xfrm>
            <a:off x="7877449" y="2178057"/>
            <a:ext cx="756000" cy="75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1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40" name="Oval 81">
            <a:extLst>
              <a:ext uri="{FF2B5EF4-FFF2-40B4-BE49-F238E27FC236}">
                <a16:creationId xmlns:a16="http://schemas.microsoft.com/office/drawing/2014/main" id="{33DA1A03-4186-5DC2-BBDC-DE5CE3514F2E}"/>
              </a:ext>
            </a:extLst>
          </p:cNvPr>
          <p:cNvSpPr/>
          <p:nvPr/>
        </p:nvSpPr>
        <p:spPr>
          <a:xfrm>
            <a:off x="9115589" y="2178057"/>
            <a:ext cx="756000" cy="75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1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2024</a:t>
            </a:r>
          </a:p>
        </p:txBody>
      </p:sp>
      <p:grpSp>
        <p:nvGrpSpPr>
          <p:cNvPr id="45" name="Group 7">
            <a:extLst>
              <a:ext uri="{FF2B5EF4-FFF2-40B4-BE49-F238E27FC236}">
                <a16:creationId xmlns:a16="http://schemas.microsoft.com/office/drawing/2014/main" id="{570AE09C-1969-9C10-3950-C7DC0C749378}"/>
              </a:ext>
            </a:extLst>
          </p:cNvPr>
          <p:cNvGrpSpPr/>
          <p:nvPr/>
        </p:nvGrpSpPr>
        <p:grpSpPr>
          <a:xfrm>
            <a:off x="3435623" y="2960080"/>
            <a:ext cx="2178543" cy="719357"/>
            <a:chOff x="3440227" y="2771139"/>
            <a:chExt cx="2178543" cy="719358"/>
          </a:xfrm>
        </p:grpSpPr>
        <p:sp>
          <p:nvSpPr>
            <p:cNvPr id="47" name="Arrow: Right 1">
              <a:extLst>
                <a:ext uri="{FF2B5EF4-FFF2-40B4-BE49-F238E27FC236}">
                  <a16:creationId xmlns:a16="http://schemas.microsoft.com/office/drawing/2014/main" id="{F7394719-2B06-15EE-AE63-034B972DB54B}"/>
                </a:ext>
              </a:extLst>
            </p:cNvPr>
            <p:cNvSpPr/>
            <p:nvPr/>
          </p:nvSpPr>
          <p:spPr>
            <a:xfrm rot="16200000">
              <a:off x="4279650" y="2856943"/>
              <a:ext cx="558471" cy="386863"/>
            </a:xfrm>
            <a:prstGeom prst="rightArrow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TextBox 85">
              <a:extLst>
                <a:ext uri="{FF2B5EF4-FFF2-40B4-BE49-F238E27FC236}">
                  <a16:creationId xmlns:a16="http://schemas.microsoft.com/office/drawing/2014/main" id="{E494A6B5-AD31-D8B1-BEBA-0E3925E199CF}"/>
                </a:ext>
              </a:extLst>
            </p:cNvPr>
            <p:cNvSpPr txBox="1"/>
            <p:nvPr/>
          </p:nvSpPr>
          <p:spPr>
            <a:xfrm>
              <a:off x="3440227" y="3149980"/>
              <a:ext cx="2178543" cy="340517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wrap="square" lIns="0" tIns="60959" rIns="0" bIns="60959" rtlCol="0" anchor="ctr">
              <a:spAutoFit/>
            </a:bodyPr>
            <a:lstStyle/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pis For Office" panose="020B0504010101010104" pitchFamily="34" charset="0"/>
                  <a:cs typeface="Arial" panose="020B0604020202020204" pitchFamily="34" charset="0"/>
                </a:rPr>
                <a:t>Obesity Canada guidelines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10">
            <a:extLst>
              <a:ext uri="{FF2B5EF4-FFF2-40B4-BE49-F238E27FC236}">
                <a16:creationId xmlns:a16="http://schemas.microsoft.com/office/drawing/2014/main" id="{37452AD8-9FEA-6B4F-33C5-0761651E8D1A}"/>
              </a:ext>
            </a:extLst>
          </p:cNvPr>
          <p:cNvGrpSpPr/>
          <p:nvPr/>
        </p:nvGrpSpPr>
        <p:grpSpPr>
          <a:xfrm>
            <a:off x="9501041" y="2855303"/>
            <a:ext cx="2444107" cy="3471119"/>
            <a:chOff x="7129236" y="1962994"/>
            <a:chExt cx="1833080" cy="2603339"/>
          </a:xfrm>
        </p:grpSpPr>
        <p:grpSp>
          <p:nvGrpSpPr>
            <p:cNvPr id="53" name="Group 15">
              <a:extLst>
                <a:ext uri="{FF2B5EF4-FFF2-40B4-BE49-F238E27FC236}">
                  <a16:creationId xmlns:a16="http://schemas.microsoft.com/office/drawing/2014/main" id="{A8DBFAF1-58A6-10ED-F15C-2F50D1847E8D}"/>
                </a:ext>
              </a:extLst>
            </p:cNvPr>
            <p:cNvGrpSpPr/>
            <p:nvPr/>
          </p:nvGrpSpPr>
          <p:grpSpPr>
            <a:xfrm>
              <a:off x="7129236" y="1962994"/>
              <a:ext cx="1833080" cy="2603339"/>
              <a:chOff x="9505651" y="2617317"/>
              <a:chExt cx="2444107" cy="3471109"/>
            </a:xfrm>
          </p:grpSpPr>
          <p:cxnSp>
            <p:nvCxnSpPr>
              <p:cNvPr id="55" name="Straight Connector 58">
                <a:extLst>
                  <a:ext uri="{FF2B5EF4-FFF2-40B4-BE49-F238E27FC236}">
                    <a16:creationId xmlns:a16="http://schemas.microsoft.com/office/drawing/2014/main" id="{D87D51D8-E154-ED5C-C423-7EF995916E44}"/>
                  </a:ext>
                </a:extLst>
              </p:cNvPr>
              <p:cNvCxnSpPr>
                <a:cxnSpLocks/>
                <a:endCxn id="56" idx="0"/>
              </p:cNvCxnSpPr>
              <p:nvPr/>
            </p:nvCxnSpPr>
            <p:spPr>
              <a:xfrm flipH="1">
                <a:off x="10736274" y="2617317"/>
                <a:ext cx="917" cy="3266799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8">
                <a:extLst>
                  <a:ext uri="{FF2B5EF4-FFF2-40B4-BE49-F238E27FC236}">
                    <a16:creationId xmlns:a16="http://schemas.microsoft.com/office/drawing/2014/main" id="{2442BA98-C914-B43D-6E9D-D10BD0EA6516}"/>
                  </a:ext>
                </a:extLst>
              </p:cNvPr>
              <p:cNvSpPr txBox="1"/>
              <p:nvPr/>
            </p:nvSpPr>
            <p:spPr>
              <a:xfrm>
                <a:off x="9722908" y="5884116"/>
                <a:ext cx="2026732" cy="204310"/>
              </a:xfrm>
              <a:prstGeom prst="roundRect">
                <a:avLst/>
              </a:prstGeom>
              <a:solidFill>
                <a:srgbClr val="6D4088"/>
              </a:solidFill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algn="ctr" defTabSz="91431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pis For Office" panose="020B05040101010101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ctr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</a:rPr>
                  <a:t>EASO algorithm</a:t>
                </a:r>
                <a:endPara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94">
                <a:extLst>
                  <a:ext uri="{FF2B5EF4-FFF2-40B4-BE49-F238E27FC236}">
                    <a16:creationId xmlns:a16="http://schemas.microsoft.com/office/drawing/2014/main" id="{0A7F2CF9-A898-C814-E37B-90F0CD52DF65}"/>
                  </a:ext>
                </a:extLst>
              </p:cNvPr>
              <p:cNvSpPr txBox="1"/>
              <p:nvPr/>
            </p:nvSpPr>
            <p:spPr>
              <a:xfrm>
                <a:off x="9505651" y="3520789"/>
                <a:ext cx="2444107" cy="408622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algn="ctr" defTabSz="91431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pis For Office" panose="020B05040101010101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ctr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</a:rPr>
                  <a:t>Lancet Commission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</a:rPr>
                  <a:t>definition and diagnostic criteria</a:t>
                </a:r>
                <a:endPara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95">
                <a:extLst>
                  <a:ext uri="{FF2B5EF4-FFF2-40B4-BE49-F238E27FC236}">
                    <a16:creationId xmlns:a16="http://schemas.microsoft.com/office/drawing/2014/main" id="{8A49AACC-3358-DE5E-4FE5-5A14DA432C7F}"/>
                  </a:ext>
                </a:extLst>
              </p:cNvPr>
              <p:cNvSpPr txBox="1"/>
              <p:nvPr/>
            </p:nvSpPr>
            <p:spPr>
              <a:xfrm>
                <a:off x="9876198" y="4051215"/>
                <a:ext cx="1701264" cy="184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pis For Office" panose="020B0504010101010104" pitchFamily="34" charset="0"/>
                    <a:cs typeface="Arial" panose="020B0604020202020204" pitchFamily="34" charset="0"/>
                  </a:rPr>
                  <a:t>NICE guidelines</a:t>
                </a:r>
                <a:endPara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pis For Office" panose="020B05040101010101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97">
                <a:extLst>
                  <a:ext uri="{FF2B5EF4-FFF2-40B4-BE49-F238E27FC236}">
                    <a16:creationId xmlns:a16="http://schemas.microsoft.com/office/drawing/2014/main" id="{075732F6-25BC-DB01-EB99-DB8C14932B5E}"/>
                  </a:ext>
                </a:extLst>
              </p:cNvPr>
              <p:cNvSpPr txBox="1"/>
              <p:nvPr/>
            </p:nvSpPr>
            <p:spPr>
              <a:xfrm>
                <a:off x="9639078" y="4377327"/>
                <a:ext cx="2200154" cy="369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pis For Office" panose="020B0504010101010104" pitchFamily="34" charset="0"/>
                    <a:cs typeface="Arial" panose="020B0604020202020204" pitchFamily="34" charset="0"/>
                  </a:rPr>
                  <a:t>ADA Obesity Association guidelines</a:t>
                </a:r>
                <a:endPara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pis For Office" panose="020B05040101010101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4">
                <a:extLst>
                  <a:ext uri="{FF2B5EF4-FFF2-40B4-BE49-F238E27FC236}">
                    <a16:creationId xmlns:a16="http://schemas.microsoft.com/office/drawing/2014/main" id="{E2DE6949-7AC4-0C76-8789-1B794AB6A25F}"/>
                  </a:ext>
                </a:extLst>
              </p:cNvPr>
              <p:cNvSpPr txBox="1"/>
              <p:nvPr/>
            </p:nvSpPr>
            <p:spPr>
              <a:xfrm>
                <a:off x="9558474" y="4828139"/>
                <a:ext cx="2354239" cy="369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12190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pis For Office" panose="020B0504010101010104" pitchFamily="34" charset="0"/>
                    <a:cs typeface="Arial" panose="020B0604020202020204" pitchFamily="34" charset="0"/>
                  </a:rPr>
                  <a:t>Obesity Algorithm for ORCs update</a:t>
                </a:r>
                <a:endPara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pis For Office" panose="020B05040101010101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TextBox 5">
              <a:extLst>
                <a:ext uri="{FF2B5EF4-FFF2-40B4-BE49-F238E27FC236}">
                  <a16:creationId xmlns:a16="http://schemas.microsoft.com/office/drawing/2014/main" id="{DA29ABF3-9A1F-D76E-B27D-1BCA675AD272}"/>
                </a:ext>
              </a:extLst>
            </p:cNvPr>
            <p:cNvSpPr txBox="1"/>
            <p:nvPr/>
          </p:nvSpPr>
          <p:spPr>
            <a:xfrm>
              <a:off x="7292180" y="4002950"/>
              <a:ext cx="1520048" cy="306467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algn="ctr" defTabSz="91431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pis For Office" panose="020B05040101010101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rPr>
                <a:t>Obesity Canada 2025 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rPr>
                <a:t>guideline updates</a:t>
              </a:r>
              <a:endPara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85" name="Oval 82">
            <a:extLst>
              <a:ext uri="{FF2B5EF4-FFF2-40B4-BE49-F238E27FC236}">
                <a16:creationId xmlns:a16="http://schemas.microsoft.com/office/drawing/2014/main" id="{991C32DA-28F6-1789-BD0E-7CA54D54EE56}"/>
              </a:ext>
            </a:extLst>
          </p:cNvPr>
          <p:cNvSpPr/>
          <p:nvPr/>
        </p:nvSpPr>
        <p:spPr>
          <a:xfrm>
            <a:off x="10353732" y="2178057"/>
            <a:ext cx="756000" cy="75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1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6624142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0EE0F878-F24D-4F2C-B170-55CF54FA5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155" y="471470"/>
            <a:ext cx="10971371" cy="455955"/>
          </a:xfrm>
        </p:spPr>
        <p:txBody>
          <a:bodyPr>
            <a:normAutofit fontScale="90000"/>
          </a:bodyPr>
          <a:lstStyle/>
          <a:p>
            <a:r>
              <a:rPr lang="it-IT" altLang="it-IT" sz="2400" b="1" dirty="0" err="1"/>
              <a:t>Obesity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pathophysiology</a:t>
            </a:r>
            <a:r>
              <a:rPr lang="it-IT" altLang="it-IT" sz="2400" b="1" dirty="0"/>
              <a:t> framework</a:t>
            </a:r>
          </a:p>
        </p:txBody>
      </p:sp>
      <p:pic>
        <p:nvPicPr>
          <p:cNvPr id="16387" name="Picture 4" descr="C:\Users\pc-\AppData\Local\Microsoft\Windows\Temporary Internet Files\Content.IE5\Y3J3F8ON\F1.large.jpg">
            <a:extLst>
              <a:ext uri="{FF2B5EF4-FFF2-40B4-BE49-F238E27FC236}">
                <a16:creationId xmlns:a16="http://schemas.microsoft.com/office/drawing/2014/main" id="{118FF503-3140-44B2-B2AB-C9974803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66" y="1050441"/>
            <a:ext cx="2438083" cy="220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9EDC52B7-CCE0-49D0-8863-6489B192A261}"/>
              </a:ext>
            </a:extLst>
          </p:cNvPr>
          <p:cNvSpPr/>
          <p:nvPr/>
        </p:nvSpPr>
        <p:spPr>
          <a:xfrm>
            <a:off x="2819033" y="2058371"/>
            <a:ext cx="663489" cy="241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89" name="CasellaDiTesto 5">
            <a:extLst>
              <a:ext uri="{FF2B5EF4-FFF2-40B4-BE49-F238E27FC236}">
                <a16:creationId xmlns:a16="http://schemas.microsoft.com/office/drawing/2014/main" id="{841B65A6-2853-4017-9C3A-14B6E4F46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232" y="1693294"/>
            <a:ext cx="1838086" cy="92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↓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satiety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↑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hunger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↑ desire for food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87F48D7C-DA76-41E8-89D2-05B4B9304B47}"/>
              </a:ext>
            </a:extLst>
          </p:cNvPr>
          <p:cNvSpPr/>
          <p:nvPr/>
        </p:nvSpPr>
        <p:spPr>
          <a:xfrm>
            <a:off x="8719003" y="1932976"/>
            <a:ext cx="720631" cy="220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391" name="Immagine 7">
            <a:extLst>
              <a:ext uri="{FF2B5EF4-FFF2-40B4-BE49-F238E27FC236}">
                <a16:creationId xmlns:a16="http://schemas.microsoft.com/office/drawing/2014/main" id="{75413388-2FEE-4CC0-866B-112446162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87" y="1402820"/>
            <a:ext cx="1942847" cy="12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magine 8">
            <a:extLst>
              <a:ext uri="{FF2B5EF4-FFF2-40B4-BE49-F238E27FC236}">
                <a16:creationId xmlns:a16="http://schemas.microsoft.com/office/drawing/2014/main" id="{3AC81E88-A429-477F-AE31-9B5E1063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34" y="3871061"/>
            <a:ext cx="1942847" cy="12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5F56F125-7552-43AA-BCC4-A9C982F6AF29}"/>
              </a:ext>
            </a:extLst>
          </p:cNvPr>
          <p:cNvSpPr/>
          <p:nvPr/>
        </p:nvSpPr>
        <p:spPr>
          <a:xfrm>
            <a:off x="3199983" y="4291694"/>
            <a:ext cx="403173" cy="282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394" name="Immagine 10">
            <a:extLst>
              <a:ext uri="{FF2B5EF4-FFF2-40B4-BE49-F238E27FC236}">
                <a16:creationId xmlns:a16="http://schemas.microsoft.com/office/drawing/2014/main" id="{5B0BD1A5-3D7E-43A8-8A3C-D65E9D01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67" y="3625030"/>
            <a:ext cx="3199983" cy="14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arentesi graffa aperta 11">
            <a:extLst>
              <a:ext uri="{FF2B5EF4-FFF2-40B4-BE49-F238E27FC236}">
                <a16:creationId xmlns:a16="http://schemas.microsoft.com/office/drawing/2014/main" id="{03042076-B0DC-4FF9-A23E-514A99CED922}"/>
              </a:ext>
            </a:extLst>
          </p:cNvPr>
          <p:cNvSpPr/>
          <p:nvPr/>
        </p:nvSpPr>
        <p:spPr>
          <a:xfrm>
            <a:off x="7299962" y="3277413"/>
            <a:ext cx="431744" cy="23507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 w="0"/>
              <a:solidFill>
                <a:srgbClr val="292934"/>
              </a:solidFill>
              <a:effectLst>
                <a:outerShdw blurRad="38100" dist="19050" dir="2700000" algn="tl" rotWithShape="0">
                  <a:srgbClr val="292934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396" name="Immagine 3">
            <a:extLst>
              <a:ext uri="{FF2B5EF4-FFF2-40B4-BE49-F238E27FC236}">
                <a16:creationId xmlns:a16="http://schemas.microsoft.com/office/drawing/2014/main" id="{1300C69F-421A-4B15-8A9D-8D3122813E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52" y="3783760"/>
            <a:ext cx="1723801" cy="128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D4260649-B898-4C5D-A411-81F48CC77702}"/>
              </a:ext>
            </a:extLst>
          </p:cNvPr>
          <p:cNvSpPr/>
          <p:nvPr/>
        </p:nvSpPr>
        <p:spPr>
          <a:xfrm>
            <a:off x="7890435" y="5486926"/>
            <a:ext cx="1433325" cy="282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D17F486F-78F0-4E27-B824-D04AC77112E3}"/>
              </a:ext>
            </a:extLst>
          </p:cNvPr>
          <p:cNvSpPr/>
          <p:nvPr/>
        </p:nvSpPr>
        <p:spPr>
          <a:xfrm>
            <a:off x="7788849" y="3179001"/>
            <a:ext cx="1431739" cy="280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D023BB2E-4EE5-42AB-A68C-F5BC107DB0C4}"/>
              </a:ext>
            </a:extLst>
          </p:cNvPr>
          <p:cNvSpPr/>
          <p:nvPr/>
        </p:nvSpPr>
        <p:spPr>
          <a:xfrm>
            <a:off x="9484078" y="5363116"/>
            <a:ext cx="1366659" cy="374601"/>
          </a:xfrm>
          <a:prstGeom prst="roundRect">
            <a:avLst/>
          </a:prstGeom>
          <a:solidFill>
            <a:srgbClr val="001965"/>
          </a:solidFill>
          <a:ln w="9525">
            <a:solidFill>
              <a:srgbClr val="001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Metabolic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91157291-A470-4636-9774-BC15E5C0FB64}"/>
              </a:ext>
            </a:extLst>
          </p:cNvPr>
          <p:cNvSpPr/>
          <p:nvPr/>
        </p:nvSpPr>
        <p:spPr>
          <a:xfrm>
            <a:off x="9595189" y="3145668"/>
            <a:ext cx="1368247" cy="374601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Mechanical</a:t>
            </a:r>
          </a:p>
        </p:txBody>
      </p:sp>
      <p:pic>
        <p:nvPicPr>
          <p:cNvPr id="16401" name="Picture 41">
            <a:extLst>
              <a:ext uri="{FF2B5EF4-FFF2-40B4-BE49-F238E27FC236}">
                <a16:creationId xmlns:a16="http://schemas.microsoft.com/office/drawing/2014/main" id="{559D8F85-1C3F-4CC4-AF12-40B841212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855" y="3598046"/>
            <a:ext cx="1211105" cy="172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2" name="Gruppo 18">
            <a:extLst>
              <a:ext uri="{FF2B5EF4-FFF2-40B4-BE49-F238E27FC236}">
                <a16:creationId xmlns:a16="http://schemas.microsoft.com/office/drawing/2014/main" id="{0F916E5E-2116-42F7-ADB1-0C24400494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38061" y="5780575"/>
            <a:ext cx="3233317" cy="1093645"/>
            <a:chOff x="7284502" y="4530209"/>
            <a:chExt cx="3435439" cy="1160976"/>
          </a:xfrm>
        </p:grpSpPr>
        <p:sp>
          <p:nvSpPr>
            <p:cNvPr id="20" name="TextBox 134">
              <a:extLst>
                <a:ext uri="{FF2B5EF4-FFF2-40B4-BE49-F238E27FC236}">
                  <a16:creationId xmlns:a16="http://schemas.microsoft.com/office/drawing/2014/main" id="{820C81B5-D441-4B74-9821-AEF274677718}"/>
                </a:ext>
              </a:extLst>
            </p:cNvPr>
            <p:cNvSpPr txBox="1"/>
            <p:nvPr/>
          </p:nvSpPr>
          <p:spPr>
            <a:xfrm>
              <a:off x="7284502" y="5430008"/>
              <a:ext cx="3121747" cy="261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2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B97DE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CVD</a:t>
              </a:r>
            </a:p>
          </p:txBody>
        </p:sp>
        <p:grpSp>
          <p:nvGrpSpPr>
            <p:cNvPr id="16413" name="Gruppo 20">
              <a:extLst>
                <a:ext uri="{FF2B5EF4-FFF2-40B4-BE49-F238E27FC236}">
                  <a16:creationId xmlns:a16="http://schemas.microsoft.com/office/drawing/2014/main" id="{24D6A875-EF85-46BA-826E-5CBC93872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3331" y="4530209"/>
              <a:ext cx="2416610" cy="1129541"/>
              <a:chOff x="3431228" y="4693000"/>
              <a:chExt cx="2416610" cy="1129541"/>
            </a:xfrm>
          </p:grpSpPr>
          <p:sp>
            <p:nvSpPr>
              <p:cNvPr id="22" name="TextBox 132">
                <a:extLst>
                  <a:ext uri="{FF2B5EF4-FFF2-40B4-BE49-F238E27FC236}">
                    <a16:creationId xmlns:a16="http://schemas.microsoft.com/office/drawing/2014/main" id="{463DB40F-2425-4215-BC87-4704BF0414C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908341" y="4693000"/>
                <a:ext cx="1288500" cy="301618"/>
              </a:xfrm>
              <a:prstGeom prst="rect">
                <a:avLst/>
              </a:prstGeom>
              <a:solidFill>
                <a:srgbClr val="3B97DE"/>
              </a:solidFill>
              <a:ln>
                <a:solidFill>
                  <a:srgbClr val="3B97DE"/>
                </a:solidFill>
              </a:ln>
            </p:spPr>
            <p:txBody>
              <a:bodyPr anchor="ctr"/>
              <a:lstStyle/>
              <a:p>
                <a:pPr marL="0" marR="0" lvl="0" indent="0" algn="ctr" defTabSz="91424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rPr>
                  <a:t>Systemic inflammation</a:t>
                </a:r>
              </a:p>
            </p:txBody>
          </p:sp>
          <p:sp>
            <p:nvSpPr>
              <p:cNvPr id="23" name="Right Bracket 133">
                <a:extLst>
                  <a:ext uri="{FF2B5EF4-FFF2-40B4-BE49-F238E27FC236}">
                    <a16:creationId xmlns:a16="http://schemas.microsoft.com/office/drawing/2014/main" id="{A1B6396E-26A9-4974-A0C3-4304299EEB47}"/>
                  </a:ext>
                </a:extLst>
              </p:cNvPr>
              <p:cNvSpPr/>
              <p:nvPr/>
            </p:nvSpPr>
            <p:spPr>
              <a:xfrm rot="5400000">
                <a:off x="3727900" y="5223499"/>
                <a:ext cx="37070" cy="630758"/>
              </a:xfrm>
              <a:prstGeom prst="rightBracket">
                <a:avLst>
                  <a:gd name="adj" fmla="val 0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24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  <p:sp>
            <p:nvSpPr>
              <p:cNvPr id="24" name="TextBox 135">
                <a:extLst>
                  <a:ext uri="{FF2B5EF4-FFF2-40B4-BE49-F238E27FC236}">
                    <a16:creationId xmlns:a16="http://schemas.microsoft.com/office/drawing/2014/main" id="{F9FA4EE9-6022-44F5-9C33-3BA0363CF050}"/>
                  </a:ext>
                </a:extLst>
              </p:cNvPr>
              <p:cNvSpPr txBox="1"/>
              <p:nvPr/>
            </p:nvSpPr>
            <p:spPr>
              <a:xfrm>
                <a:off x="4550904" y="5560783"/>
                <a:ext cx="752187" cy="2611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24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B97DE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rPr>
                  <a:t>T2D</a:t>
                </a:r>
              </a:p>
            </p:txBody>
          </p:sp>
          <p:sp>
            <p:nvSpPr>
              <p:cNvPr id="25" name="Right Bracket 138">
                <a:extLst>
                  <a:ext uri="{FF2B5EF4-FFF2-40B4-BE49-F238E27FC236}">
                    <a16:creationId xmlns:a16="http://schemas.microsoft.com/office/drawing/2014/main" id="{B744E630-8D3B-41D9-A157-271FEF41B9D8}"/>
                  </a:ext>
                </a:extLst>
              </p:cNvPr>
              <p:cNvSpPr/>
              <p:nvPr/>
            </p:nvSpPr>
            <p:spPr>
              <a:xfrm rot="5400000">
                <a:off x="4970023" y="4669490"/>
                <a:ext cx="42125" cy="1713503"/>
              </a:xfrm>
              <a:prstGeom prst="rightBracket">
                <a:avLst>
                  <a:gd name="adj" fmla="val 0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24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  <p:sp>
            <p:nvSpPr>
              <p:cNvPr id="16418" name="Freeform 49">
                <a:extLst>
                  <a:ext uri="{FF2B5EF4-FFF2-40B4-BE49-F238E27FC236}">
                    <a16:creationId xmlns:a16="http://schemas.microsoft.com/office/drawing/2014/main" id="{8A82CAC1-F13D-424D-9680-9755A6CEB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735" y="5259537"/>
                <a:ext cx="341086" cy="231085"/>
              </a:xfrm>
              <a:custGeom>
                <a:avLst/>
                <a:gdLst>
                  <a:gd name="T0" fmla="*/ 15865083 w 4353"/>
                  <a:gd name="T1" fmla="*/ 1230862 h 2953"/>
                  <a:gd name="T2" fmla="*/ 15423074 w 4353"/>
                  <a:gd name="T3" fmla="*/ 1230862 h 2953"/>
                  <a:gd name="T4" fmla="*/ 14397700 w 4353"/>
                  <a:gd name="T5" fmla="*/ 1414603 h 2953"/>
                  <a:gd name="T6" fmla="*/ 14115303 w 4353"/>
                  <a:gd name="T7" fmla="*/ 2278061 h 2953"/>
                  <a:gd name="T8" fmla="*/ 14274915 w 4353"/>
                  <a:gd name="T9" fmla="*/ 2425023 h 2953"/>
                  <a:gd name="T10" fmla="*/ 14557312 w 4353"/>
                  <a:gd name="T11" fmla="*/ 2792427 h 2953"/>
                  <a:gd name="T12" fmla="*/ 14815184 w 4353"/>
                  <a:gd name="T13" fmla="*/ 3925315 h 2953"/>
                  <a:gd name="T14" fmla="*/ 15146788 w 4353"/>
                  <a:gd name="T15" fmla="*/ 8793672 h 2953"/>
                  <a:gd name="T16" fmla="*/ 14741528 w 4353"/>
                  <a:gd name="T17" fmla="*/ 9687728 h 2953"/>
                  <a:gd name="T18" fmla="*/ 13482887 w 4353"/>
                  <a:gd name="T19" fmla="*/ 10465498 h 2953"/>
                  <a:gd name="T20" fmla="*/ 11585719 w 4353"/>
                  <a:gd name="T21" fmla="*/ 11359553 h 2953"/>
                  <a:gd name="T22" fmla="*/ 10081430 w 4353"/>
                  <a:gd name="T23" fmla="*/ 12461844 h 2953"/>
                  <a:gd name="T24" fmla="*/ 7011578 w 4353"/>
                  <a:gd name="T25" fmla="*/ 15621675 h 2953"/>
                  <a:gd name="T26" fmla="*/ 5126711 w 4353"/>
                  <a:gd name="T27" fmla="*/ 17550644 h 2953"/>
                  <a:gd name="T28" fmla="*/ 3382965 w 4353"/>
                  <a:gd name="T29" fmla="*/ 17201551 h 2953"/>
                  <a:gd name="T30" fmla="*/ 1608581 w 4353"/>
                  <a:gd name="T31" fmla="*/ 12602623 h 2953"/>
                  <a:gd name="T32" fmla="*/ 620114 w 4353"/>
                  <a:gd name="T33" fmla="*/ 9938846 h 2953"/>
                  <a:gd name="T34" fmla="*/ 104371 w 4353"/>
                  <a:gd name="T35" fmla="*/ 8009877 h 2953"/>
                  <a:gd name="T36" fmla="*/ 847269 w 4353"/>
                  <a:gd name="T37" fmla="*/ 3870224 h 2953"/>
                  <a:gd name="T38" fmla="*/ 2904128 w 4353"/>
                  <a:gd name="T39" fmla="*/ 1745228 h 2953"/>
                  <a:gd name="T40" fmla="*/ 7330881 w 4353"/>
                  <a:gd name="T41" fmla="*/ 177559 h 2953"/>
                  <a:gd name="T42" fmla="*/ 11665486 w 4353"/>
                  <a:gd name="T43" fmla="*/ 251040 h 2953"/>
                  <a:gd name="T44" fmla="*/ 13765284 w 4353"/>
                  <a:gd name="T45" fmla="*/ 391898 h 2953"/>
                  <a:gd name="T46" fmla="*/ 16515912 w 4353"/>
                  <a:gd name="T47" fmla="*/ 440885 h 2953"/>
                  <a:gd name="T48" fmla="*/ 20654078 w 4353"/>
                  <a:gd name="T49" fmla="*/ 581743 h 2953"/>
                  <a:gd name="T50" fmla="*/ 24202845 w 4353"/>
                  <a:gd name="T51" fmla="*/ 820575 h 2953"/>
                  <a:gd name="T52" fmla="*/ 25854444 w 4353"/>
                  <a:gd name="T53" fmla="*/ 985926 h 2953"/>
                  <a:gd name="T54" fmla="*/ 26511464 w 4353"/>
                  <a:gd name="T55" fmla="*/ 2063723 h 2953"/>
                  <a:gd name="T56" fmla="*/ 25995721 w 4353"/>
                  <a:gd name="T57" fmla="*/ 2914895 h 2953"/>
                  <a:gd name="T58" fmla="*/ 21433882 w 4353"/>
                  <a:gd name="T59" fmla="*/ 6962678 h 2953"/>
                  <a:gd name="T60" fmla="*/ 17964881 w 4353"/>
                  <a:gd name="T61" fmla="*/ 8769179 h 2953"/>
                  <a:gd name="T62" fmla="*/ 16614171 w 4353"/>
                  <a:gd name="T63" fmla="*/ 8830452 h 2953"/>
                  <a:gd name="T64" fmla="*/ 15926514 w 4353"/>
                  <a:gd name="T65" fmla="*/ 8291514 h 2953"/>
                  <a:gd name="T66" fmla="*/ 15644039 w 4353"/>
                  <a:gd name="T67" fmla="*/ 7372965 h 2953"/>
                  <a:gd name="T68" fmla="*/ 15312513 w 4353"/>
                  <a:gd name="T69" fmla="*/ 3717080 h 2953"/>
                  <a:gd name="T70" fmla="*/ 15822143 w 4353"/>
                  <a:gd name="T71" fmla="*/ 1341122 h 2953"/>
                  <a:gd name="T72" fmla="*/ 15865083 w 4353"/>
                  <a:gd name="T73" fmla="*/ 1230862 h 29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353" h="2953">
                    <a:moveTo>
                      <a:pt x="2584" y="201"/>
                    </a:moveTo>
                    <a:cubicBezTo>
                      <a:pt x="2558" y="201"/>
                      <a:pt x="2534" y="198"/>
                      <a:pt x="2512" y="201"/>
                    </a:cubicBezTo>
                    <a:cubicBezTo>
                      <a:pt x="2456" y="209"/>
                      <a:pt x="2400" y="218"/>
                      <a:pt x="2345" y="231"/>
                    </a:cubicBezTo>
                    <a:cubicBezTo>
                      <a:pt x="2284" y="245"/>
                      <a:pt x="2260" y="322"/>
                      <a:pt x="2299" y="372"/>
                    </a:cubicBezTo>
                    <a:cubicBezTo>
                      <a:pt x="2306" y="381"/>
                      <a:pt x="2315" y="390"/>
                      <a:pt x="2325" y="396"/>
                    </a:cubicBezTo>
                    <a:cubicBezTo>
                      <a:pt x="2350" y="409"/>
                      <a:pt x="2365" y="430"/>
                      <a:pt x="2371" y="456"/>
                    </a:cubicBezTo>
                    <a:cubicBezTo>
                      <a:pt x="2387" y="517"/>
                      <a:pt x="2404" y="578"/>
                      <a:pt x="2413" y="641"/>
                    </a:cubicBezTo>
                    <a:cubicBezTo>
                      <a:pt x="2451" y="904"/>
                      <a:pt x="2463" y="1170"/>
                      <a:pt x="2467" y="1436"/>
                    </a:cubicBezTo>
                    <a:cubicBezTo>
                      <a:pt x="2468" y="1497"/>
                      <a:pt x="2445" y="1543"/>
                      <a:pt x="2401" y="1582"/>
                    </a:cubicBezTo>
                    <a:cubicBezTo>
                      <a:pt x="2341" y="1637"/>
                      <a:pt x="2269" y="1674"/>
                      <a:pt x="2196" y="1709"/>
                    </a:cubicBezTo>
                    <a:cubicBezTo>
                      <a:pt x="2094" y="1758"/>
                      <a:pt x="1990" y="1806"/>
                      <a:pt x="1887" y="1855"/>
                    </a:cubicBezTo>
                    <a:cubicBezTo>
                      <a:pt x="1794" y="1900"/>
                      <a:pt x="1714" y="1962"/>
                      <a:pt x="1642" y="2035"/>
                    </a:cubicBezTo>
                    <a:cubicBezTo>
                      <a:pt x="1474" y="2206"/>
                      <a:pt x="1309" y="2379"/>
                      <a:pt x="1142" y="2551"/>
                    </a:cubicBezTo>
                    <a:cubicBezTo>
                      <a:pt x="1040" y="2656"/>
                      <a:pt x="940" y="2763"/>
                      <a:pt x="835" y="2866"/>
                    </a:cubicBezTo>
                    <a:cubicBezTo>
                      <a:pt x="745" y="2953"/>
                      <a:pt x="605" y="2924"/>
                      <a:pt x="551" y="2809"/>
                    </a:cubicBezTo>
                    <a:cubicBezTo>
                      <a:pt x="435" y="2566"/>
                      <a:pt x="346" y="2313"/>
                      <a:pt x="262" y="2058"/>
                    </a:cubicBezTo>
                    <a:cubicBezTo>
                      <a:pt x="213" y="1911"/>
                      <a:pt x="155" y="1768"/>
                      <a:pt x="101" y="1623"/>
                    </a:cubicBezTo>
                    <a:cubicBezTo>
                      <a:pt x="62" y="1521"/>
                      <a:pt x="24" y="1418"/>
                      <a:pt x="17" y="1308"/>
                    </a:cubicBezTo>
                    <a:cubicBezTo>
                      <a:pt x="0" y="1073"/>
                      <a:pt x="21" y="844"/>
                      <a:pt x="138" y="632"/>
                    </a:cubicBezTo>
                    <a:cubicBezTo>
                      <a:pt x="218" y="486"/>
                      <a:pt x="335" y="376"/>
                      <a:pt x="473" y="285"/>
                    </a:cubicBezTo>
                    <a:cubicBezTo>
                      <a:pt x="692" y="141"/>
                      <a:pt x="935" y="61"/>
                      <a:pt x="1194" y="29"/>
                    </a:cubicBezTo>
                    <a:cubicBezTo>
                      <a:pt x="1430" y="0"/>
                      <a:pt x="1664" y="9"/>
                      <a:pt x="1900" y="41"/>
                    </a:cubicBezTo>
                    <a:cubicBezTo>
                      <a:pt x="2013" y="57"/>
                      <a:pt x="2128" y="59"/>
                      <a:pt x="2242" y="64"/>
                    </a:cubicBezTo>
                    <a:cubicBezTo>
                      <a:pt x="2392" y="69"/>
                      <a:pt x="2541" y="74"/>
                      <a:pt x="2690" y="72"/>
                    </a:cubicBezTo>
                    <a:cubicBezTo>
                      <a:pt x="2915" y="68"/>
                      <a:pt x="3139" y="83"/>
                      <a:pt x="3364" y="95"/>
                    </a:cubicBezTo>
                    <a:cubicBezTo>
                      <a:pt x="3557" y="106"/>
                      <a:pt x="3749" y="119"/>
                      <a:pt x="3942" y="134"/>
                    </a:cubicBezTo>
                    <a:cubicBezTo>
                      <a:pt x="4032" y="140"/>
                      <a:pt x="4121" y="150"/>
                      <a:pt x="4211" y="161"/>
                    </a:cubicBezTo>
                    <a:cubicBezTo>
                      <a:pt x="4315" y="174"/>
                      <a:pt x="4353" y="237"/>
                      <a:pt x="4318" y="337"/>
                    </a:cubicBezTo>
                    <a:cubicBezTo>
                      <a:pt x="4299" y="389"/>
                      <a:pt x="4272" y="436"/>
                      <a:pt x="4234" y="476"/>
                    </a:cubicBezTo>
                    <a:cubicBezTo>
                      <a:pt x="4009" y="721"/>
                      <a:pt x="3765" y="946"/>
                      <a:pt x="3491" y="1137"/>
                    </a:cubicBezTo>
                    <a:cubicBezTo>
                      <a:pt x="3316" y="1259"/>
                      <a:pt x="3127" y="1358"/>
                      <a:pt x="2926" y="1432"/>
                    </a:cubicBezTo>
                    <a:cubicBezTo>
                      <a:pt x="2854" y="1459"/>
                      <a:pt x="2780" y="1461"/>
                      <a:pt x="2706" y="1442"/>
                    </a:cubicBezTo>
                    <a:cubicBezTo>
                      <a:pt x="2656" y="1428"/>
                      <a:pt x="2619" y="1399"/>
                      <a:pt x="2594" y="1354"/>
                    </a:cubicBezTo>
                    <a:cubicBezTo>
                      <a:pt x="2569" y="1307"/>
                      <a:pt x="2557" y="1256"/>
                      <a:pt x="2548" y="1204"/>
                    </a:cubicBezTo>
                    <a:cubicBezTo>
                      <a:pt x="2516" y="1006"/>
                      <a:pt x="2494" y="808"/>
                      <a:pt x="2494" y="607"/>
                    </a:cubicBezTo>
                    <a:cubicBezTo>
                      <a:pt x="2494" y="472"/>
                      <a:pt x="2523" y="343"/>
                      <a:pt x="2577" y="219"/>
                    </a:cubicBezTo>
                    <a:cubicBezTo>
                      <a:pt x="2579" y="214"/>
                      <a:pt x="2581" y="209"/>
                      <a:pt x="2584" y="201"/>
                    </a:cubicBezTo>
                    <a:close/>
                  </a:path>
                </a:pathLst>
              </a:custGeom>
              <a:solidFill>
                <a:srgbClr val="001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4" tIns="60952" rIns="121904" bIns="60952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7" name="Group 73">
                <a:extLst>
                  <a:ext uri="{FF2B5EF4-FFF2-40B4-BE49-F238E27FC236}">
                    <a16:creationId xmlns:a16="http://schemas.microsoft.com/office/drawing/2014/main" id="{90C2E6A1-3C6E-46E5-B3CF-16F0DEE0B30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369265" y="5230335"/>
                <a:ext cx="410916" cy="300671"/>
                <a:chOff x="1759" y="835"/>
                <a:chExt cx="2214" cy="1620"/>
              </a:xfrm>
              <a:solidFill>
                <a:srgbClr val="001965"/>
              </a:solidFill>
            </p:grpSpPr>
            <p:sp>
              <p:nvSpPr>
                <p:cNvPr id="71" name="Freeform 74">
                  <a:extLst>
                    <a:ext uri="{FF2B5EF4-FFF2-40B4-BE49-F238E27FC236}">
                      <a16:creationId xmlns:a16="http://schemas.microsoft.com/office/drawing/2014/main" id="{1F27CA86-F2D7-43ED-B3FA-5EA3DF3B3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5" y="835"/>
                  <a:ext cx="1888" cy="1382"/>
                </a:xfrm>
                <a:custGeom>
                  <a:avLst/>
                  <a:gdLst>
                    <a:gd name="T0" fmla="*/ 459 w 1256"/>
                    <a:gd name="T1" fmla="*/ 281 h 920"/>
                    <a:gd name="T2" fmla="*/ 523 w 1256"/>
                    <a:gd name="T3" fmla="*/ 262 h 920"/>
                    <a:gd name="T4" fmla="*/ 605 w 1256"/>
                    <a:gd name="T5" fmla="*/ 260 h 920"/>
                    <a:gd name="T6" fmla="*/ 643 w 1256"/>
                    <a:gd name="T7" fmla="*/ 262 h 920"/>
                    <a:gd name="T8" fmla="*/ 678 w 1256"/>
                    <a:gd name="T9" fmla="*/ 261 h 920"/>
                    <a:gd name="T10" fmla="*/ 751 w 1256"/>
                    <a:gd name="T11" fmla="*/ 246 h 920"/>
                    <a:gd name="T12" fmla="*/ 763 w 1256"/>
                    <a:gd name="T13" fmla="*/ 241 h 920"/>
                    <a:gd name="T14" fmla="*/ 861 w 1256"/>
                    <a:gd name="T15" fmla="*/ 205 h 920"/>
                    <a:gd name="T16" fmla="*/ 939 w 1256"/>
                    <a:gd name="T17" fmla="*/ 151 h 920"/>
                    <a:gd name="T18" fmla="*/ 995 w 1256"/>
                    <a:gd name="T19" fmla="*/ 98 h 920"/>
                    <a:gd name="T20" fmla="*/ 1007 w 1256"/>
                    <a:gd name="T21" fmla="*/ 89 h 920"/>
                    <a:gd name="T22" fmla="*/ 1071 w 1256"/>
                    <a:gd name="T23" fmla="*/ 55 h 920"/>
                    <a:gd name="T24" fmla="*/ 1128 w 1256"/>
                    <a:gd name="T25" fmla="*/ 31 h 920"/>
                    <a:gd name="T26" fmla="*/ 1182 w 1256"/>
                    <a:gd name="T27" fmla="*/ 5 h 920"/>
                    <a:gd name="T28" fmla="*/ 1233 w 1256"/>
                    <a:gd name="T29" fmla="*/ 24 h 920"/>
                    <a:gd name="T30" fmla="*/ 1233 w 1256"/>
                    <a:gd name="T31" fmla="*/ 78 h 920"/>
                    <a:gd name="T32" fmla="*/ 1236 w 1256"/>
                    <a:gd name="T33" fmla="*/ 142 h 920"/>
                    <a:gd name="T34" fmla="*/ 1218 w 1256"/>
                    <a:gd name="T35" fmla="*/ 200 h 920"/>
                    <a:gd name="T36" fmla="*/ 1180 w 1256"/>
                    <a:gd name="T37" fmla="*/ 261 h 920"/>
                    <a:gd name="T38" fmla="*/ 1155 w 1256"/>
                    <a:gd name="T39" fmla="*/ 287 h 920"/>
                    <a:gd name="T40" fmla="*/ 1108 w 1256"/>
                    <a:gd name="T41" fmla="*/ 352 h 920"/>
                    <a:gd name="T42" fmla="*/ 1080 w 1256"/>
                    <a:gd name="T43" fmla="*/ 389 h 920"/>
                    <a:gd name="T44" fmla="*/ 1030 w 1256"/>
                    <a:gd name="T45" fmla="*/ 432 h 920"/>
                    <a:gd name="T46" fmla="*/ 977 w 1256"/>
                    <a:gd name="T47" fmla="*/ 471 h 920"/>
                    <a:gd name="T48" fmla="*/ 920 w 1256"/>
                    <a:gd name="T49" fmla="*/ 515 h 920"/>
                    <a:gd name="T50" fmla="*/ 834 w 1256"/>
                    <a:gd name="T51" fmla="*/ 541 h 920"/>
                    <a:gd name="T52" fmla="*/ 787 w 1256"/>
                    <a:gd name="T53" fmla="*/ 547 h 920"/>
                    <a:gd name="T54" fmla="*/ 728 w 1256"/>
                    <a:gd name="T55" fmla="*/ 566 h 920"/>
                    <a:gd name="T56" fmla="*/ 671 w 1256"/>
                    <a:gd name="T57" fmla="*/ 577 h 920"/>
                    <a:gd name="T58" fmla="*/ 643 w 1256"/>
                    <a:gd name="T59" fmla="*/ 590 h 920"/>
                    <a:gd name="T60" fmla="*/ 583 w 1256"/>
                    <a:gd name="T61" fmla="*/ 615 h 920"/>
                    <a:gd name="T62" fmla="*/ 530 w 1256"/>
                    <a:gd name="T63" fmla="*/ 652 h 920"/>
                    <a:gd name="T64" fmla="*/ 502 w 1256"/>
                    <a:gd name="T65" fmla="*/ 688 h 920"/>
                    <a:gd name="T66" fmla="*/ 502 w 1256"/>
                    <a:gd name="T67" fmla="*/ 732 h 920"/>
                    <a:gd name="T68" fmla="*/ 432 w 1256"/>
                    <a:gd name="T69" fmla="*/ 816 h 920"/>
                    <a:gd name="T70" fmla="*/ 404 w 1256"/>
                    <a:gd name="T71" fmla="*/ 844 h 920"/>
                    <a:gd name="T72" fmla="*/ 362 w 1256"/>
                    <a:gd name="T73" fmla="*/ 879 h 920"/>
                    <a:gd name="T74" fmla="*/ 327 w 1256"/>
                    <a:gd name="T75" fmla="*/ 882 h 920"/>
                    <a:gd name="T76" fmla="*/ 258 w 1256"/>
                    <a:gd name="T77" fmla="*/ 898 h 920"/>
                    <a:gd name="T78" fmla="*/ 127 w 1256"/>
                    <a:gd name="T79" fmla="*/ 852 h 920"/>
                    <a:gd name="T80" fmla="*/ 88 w 1256"/>
                    <a:gd name="T81" fmla="*/ 812 h 920"/>
                    <a:gd name="T82" fmla="*/ 22 w 1256"/>
                    <a:gd name="T83" fmla="*/ 672 h 920"/>
                    <a:gd name="T84" fmla="*/ 15 w 1256"/>
                    <a:gd name="T85" fmla="*/ 606 h 920"/>
                    <a:gd name="T86" fmla="*/ 31 w 1256"/>
                    <a:gd name="T87" fmla="*/ 520 h 920"/>
                    <a:gd name="T88" fmla="*/ 49 w 1256"/>
                    <a:gd name="T89" fmla="*/ 480 h 920"/>
                    <a:gd name="T90" fmla="*/ 69 w 1256"/>
                    <a:gd name="T91" fmla="*/ 441 h 920"/>
                    <a:gd name="T92" fmla="*/ 115 w 1256"/>
                    <a:gd name="T93" fmla="*/ 373 h 920"/>
                    <a:gd name="T94" fmla="*/ 187 w 1256"/>
                    <a:gd name="T95" fmla="*/ 315 h 920"/>
                    <a:gd name="T96" fmla="*/ 221 w 1256"/>
                    <a:gd name="T97" fmla="*/ 299 h 920"/>
                    <a:gd name="T98" fmla="*/ 273 w 1256"/>
                    <a:gd name="T99" fmla="*/ 290 h 920"/>
                    <a:gd name="T100" fmla="*/ 347 w 1256"/>
                    <a:gd name="T101" fmla="*/ 285 h 920"/>
                    <a:gd name="T102" fmla="*/ 388 w 1256"/>
                    <a:gd name="T103" fmla="*/ 270 h 920"/>
                    <a:gd name="T104" fmla="*/ 459 w 1256"/>
                    <a:gd name="T105" fmla="*/ 281 h 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56" h="920">
                      <a:moveTo>
                        <a:pt x="459" y="281"/>
                      </a:moveTo>
                      <a:cubicBezTo>
                        <a:pt x="476" y="258"/>
                        <a:pt x="499" y="256"/>
                        <a:pt x="523" y="262"/>
                      </a:cubicBezTo>
                      <a:cubicBezTo>
                        <a:pt x="551" y="269"/>
                        <a:pt x="577" y="269"/>
                        <a:pt x="605" y="260"/>
                      </a:cubicBezTo>
                      <a:cubicBezTo>
                        <a:pt x="616" y="257"/>
                        <a:pt x="630" y="262"/>
                        <a:pt x="643" y="262"/>
                      </a:cubicBezTo>
                      <a:cubicBezTo>
                        <a:pt x="655" y="263"/>
                        <a:pt x="669" y="266"/>
                        <a:pt x="678" y="261"/>
                      </a:cubicBezTo>
                      <a:cubicBezTo>
                        <a:pt x="702" y="250"/>
                        <a:pt x="725" y="242"/>
                        <a:pt x="751" y="246"/>
                      </a:cubicBezTo>
                      <a:cubicBezTo>
                        <a:pt x="755" y="246"/>
                        <a:pt x="761" y="244"/>
                        <a:pt x="763" y="241"/>
                      </a:cubicBezTo>
                      <a:cubicBezTo>
                        <a:pt x="789" y="211"/>
                        <a:pt x="821" y="200"/>
                        <a:pt x="861" y="205"/>
                      </a:cubicBezTo>
                      <a:cubicBezTo>
                        <a:pt x="866" y="159"/>
                        <a:pt x="901" y="153"/>
                        <a:pt x="939" y="151"/>
                      </a:cubicBezTo>
                      <a:cubicBezTo>
                        <a:pt x="946" y="120"/>
                        <a:pt x="962" y="100"/>
                        <a:pt x="995" y="98"/>
                      </a:cubicBezTo>
                      <a:cubicBezTo>
                        <a:pt x="999" y="98"/>
                        <a:pt x="1003" y="93"/>
                        <a:pt x="1007" y="89"/>
                      </a:cubicBezTo>
                      <a:cubicBezTo>
                        <a:pt x="1024" y="70"/>
                        <a:pt x="1046" y="61"/>
                        <a:pt x="1071" y="55"/>
                      </a:cubicBezTo>
                      <a:cubicBezTo>
                        <a:pt x="1091" y="50"/>
                        <a:pt x="1110" y="39"/>
                        <a:pt x="1128" y="31"/>
                      </a:cubicBezTo>
                      <a:cubicBezTo>
                        <a:pt x="1146" y="22"/>
                        <a:pt x="1163" y="10"/>
                        <a:pt x="1182" y="5"/>
                      </a:cubicBezTo>
                      <a:cubicBezTo>
                        <a:pt x="1201" y="0"/>
                        <a:pt x="1220" y="6"/>
                        <a:pt x="1233" y="24"/>
                      </a:cubicBezTo>
                      <a:cubicBezTo>
                        <a:pt x="1245" y="41"/>
                        <a:pt x="1246" y="60"/>
                        <a:pt x="1233" y="78"/>
                      </a:cubicBezTo>
                      <a:cubicBezTo>
                        <a:pt x="1255" y="104"/>
                        <a:pt x="1256" y="114"/>
                        <a:pt x="1236" y="142"/>
                      </a:cubicBezTo>
                      <a:cubicBezTo>
                        <a:pt x="1223" y="160"/>
                        <a:pt x="1217" y="178"/>
                        <a:pt x="1218" y="200"/>
                      </a:cubicBezTo>
                      <a:cubicBezTo>
                        <a:pt x="1220" y="231"/>
                        <a:pt x="1207" y="247"/>
                        <a:pt x="1180" y="261"/>
                      </a:cubicBezTo>
                      <a:cubicBezTo>
                        <a:pt x="1170" y="266"/>
                        <a:pt x="1159" y="277"/>
                        <a:pt x="1155" y="287"/>
                      </a:cubicBezTo>
                      <a:cubicBezTo>
                        <a:pt x="1146" y="314"/>
                        <a:pt x="1130" y="334"/>
                        <a:pt x="1108" y="352"/>
                      </a:cubicBezTo>
                      <a:cubicBezTo>
                        <a:pt x="1096" y="361"/>
                        <a:pt x="1086" y="375"/>
                        <a:pt x="1080" y="389"/>
                      </a:cubicBezTo>
                      <a:cubicBezTo>
                        <a:pt x="1069" y="412"/>
                        <a:pt x="1056" y="428"/>
                        <a:pt x="1030" y="432"/>
                      </a:cubicBezTo>
                      <a:cubicBezTo>
                        <a:pt x="1006" y="436"/>
                        <a:pt x="988" y="449"/>
                        <a:pt x="977" y="471"/>
                      </a:cubicBezTo>
                      <a:cubicBezTo>
                        <a:pt x="965" y="494"/>
                        <a:pt x="945" y="508"/>
                        <a:pt x="920" y="515"/>
                      </a:cubicBezTo>
                      <a:cubicBezTo>
                        <a:pt x="892" y="523"/>
                        <a:pt x="863" y="534"/>
                        <a:pt x="834" y="541"/>
                      </a:cubicBezTo>
                      <a:cubicBezTo>
                        <a:pt x="819" y="545"/>
                        <a:pt x="803" y="548"/>
                        <a:pt x="787" y="547"/>
                      </a:cubicBezTo>
                      <a:cubicBezTo>
                        <a:pt x="764" y="545"/>
                        <a:pt x="746" y="551"/>
                        <a:pt x="728" y="566"/>
                      </a:cubicBezTo>
                      <a:cubicBezTo>
                        <a:pt x="711" y="579"/>
                        <a:pt x="693" y="587"/>
                        <a:pt x="671" y="577"/>
                      </a:cubicBezTo>
                      <a:cubicBezTo>
                        <a:pt x="659" y="572"/>
                        <a:pt x="648" y="578"/>
                        <a:pt x="643" y="590"/>
                      </a:cubicBezTo>
                      <a:cubicBezTo>
                        <a:pt x="630" y="616"/>
                        <a:pt x="610" y="620"/>
                        <a:pt x="583" y="615"/>
                      </a:cubicBezTo>
                      <a:cubicBezTo>
                        <a:pt x="547" y="608"/>
                        <a:pt x="537" y="616"/>
                        <a:pt x="530" y="652"/>
                      </a:cubicBezTo>
                      <a:cubicBezTo>
                        <a:pt x="527" y="670"/>
                        <a:pt x="522" y="685"/>
                        <a:pt x="502" y="688"/>
                      </a:cubicBezTo>
                      <a:cubicBezTo>
                        <a:pt x="502" y="703"/>
                        <a:pt x="504" y="718"/>
                        <a:pt x="502" y="732"/>
                      </a:cubicBezTo>
                      <a:cubicBezTo>
                        <a:pt x="496" y="774"/>
                        <a:pt x="473" y="803"/>
                        <a:pt x="432" y="816"/>
                      </a:cubicBezTo>
                      <a:cubicBezTo>
                        <a:pt x="417" y="820"/>
                        <a:pt x="407" y="826"/>
                        <a:pt x="404" y="844"/>
                      </a:cubicBezTo>
                      <a:cubicBezTo>
                        <a:pt x="401" y="866"/>
                        <a:pt x="382" y="875"/>
                        <a:pt x="362" y="879"/>
                      </a:cubicBezTo>
                      <a:cubicBezTo>
                        <a:pt x="351" y="881"/>
                        <a:pt x="338" y="880"/>
                        <a:pt x="327" y="882"/>
                      </a:cubicBezTo>
                      <a:cubicBezTo>
                        <a:pt x="303" y="886"/>
                        <a:pt x="278" y="887"/>
                        <a:pt x="258" y="898"/>
                      </a:cubicBezTo>
                      <a:cubicBezTo>
                        <a:pt x="215" y="920"/>
                        <a:pt x="145" y="911"/>
                        <a:pt x="127" y="852"/>
                      </a:cubicBezTo>
                      <a:cubicBezTo>
                        <a:pt x="121" y="832"/>
                        <a:pt x="106" y="821"/>
                        <a:pt x="88" y="812"/>
                      </a:cubicBezTo>
                      <a:cubicBezTo>
                        <a:pt x="26" y="783"/>
                        <a:pt x="4" y="737"/>
                        <a:pt x="22" y="672"/>
                      </a:cubicBezTo>
                      <a:cubicBezTo>
                        <a:pt x="28" y="649"/>
                        <a:pt x="26" y="627"/>
                        <a:pt x="15" y="606"/>
                      </a:cubicBezTo>
                      <a:cubicBezTo>
                        <a:pt x="0" y="574"/>
                        <a:pt x="2" y="546"/>
                        <a:pt x="31" y="520"/>
                      </a:cubicBezTo>
                      <a:cubicBezTo>
                        <a:pt x="41" y="511"/>
                        <a:pt x="43" y="494"/>
                        <a:pt x="49" y="480"/>
                      </a:cubicBezTo>
                      <a:cubicBezTo>
                        <a:pt x="55" y="467"/>
                        <a:pt x="59" y="450"/>
                        <a:pt x="69" y="441"/>
                      </a:cubicBezTo>
                      <a:cubicBezTo>
                        <a:pt x="91" y="422"/>
                        <a:pt x="106" y="400"/>
                        <a:pt x="115" y="373"/>
                      </a:cubicBezTo>
                      <a:cubicBezTo>
                        <a:pt x="127" y="338"/>
                        <a:pt x="148" y="317"/>
                        <a:pt x="187" y="315"/>
                      </a:cubicBezTo>
                      <a:cubicBezTo>
                        <a:pt x="199" y="315"/>
                        <a:pt x="211" y="306"/>
                        <a:pt x="221" y="299"/>
                      </a:cubicBezTo>
                      <a:cubicBezTo>
                        <a:pt x="237" y="287"/>
                        <a:pt x="254" y="283"/>
                        <a:pt x="273" y="290"/>
                      </a:cubicBezTo>
                      <a:cubicBezTo>
                        <a:pt x="299" y="299"/>
                        <a:pt x="323" y="295"/>
                        <a:pt x="347" y="285"/>
                      </a:cubicBezTo>
                      <a:cubicBezTo>
                        <a:pt x="361" y="280"/>
                        <a:pt x="374" y="274"/>
                        <a:pt x="388" y="270"/>
                      </a:cubicBezTo>
                      <a:cubicBezTo>
                        <a:pt x="412" y="263"/>
                        <a:pt x="436" y="263"/>
                        <a:pt x="459" y="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04" tIns="60952" rIns="121904" bIns="60952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72" name="Freeform 75">
                  <a:extLst>
                    <a:ext uri="{FF2B5EF4-FFF2-40B4-BE49-F238E27FC236}">
                      <a16:creationId xmlns:a16="http://schemas.microsoft.com/office/drawing/2014/main" id="{2129CBEB-DFDB-40B7-B33F-8B02D2C5A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1178"/>
                  <a:ext cx="1769" cy="1277"/>
                </a:xfrm>
                <a:custGeom>
                  <a:avLst/>
                  <a:gdLst>
                    <a:gd name="T0" fmla="*/ 295 w 1177"/>
                    <a:gd name="T1" fmla="*/ 0 h 850"/>
                    <a:gd name="T2" fmla="*/ 214 w 1177"/>
                    <a:gd name="T3" fmla="*/ 143 h 850"/>
                    <a:gd name="T4" fmla="*/ 210 w 1177"/>
                    <a:gd name="T5" fmla="*/ 206 h 850"/>
                    <a:gd name="T6" fmla="*/ 206 w 1177"/>
                    <a:gd name="T7" fmla="*/ 229 h 850"/>
                    <a:gd name="T8" fmla="*/ 211 w 1177"/>
                    <a:gd name="T9" fmla="*/ 434 h 850"/>
                    <a:gd name="T10" fmla="*/ 218 w 1177"/>
                    <a:gd name="T11" fmla="*/ 471 h 850"/>
                    <a:gd name="T12" fmla="*/ 295 w 1177"/>
                    <a:gd name="T13" fmla="*/ 594 h 850"/>
                    <a:gd name="T14" fmla="*/ 335 w 1177"/>
                    <a:gd name="T15" fmla="*/ 635 h 850"/>
                    <a:gd name="T16" fmla="*/ 469 w 1177"/>
                    <a:gd name="T17" fmla="*/ 686 h 850"/>
                    <a:gd name="T18" fmla="*/ 555 w 1177"/>
                    <a:gd name="T19" fmla="*/ 667 h 850"/>
                    <a:gd name="T20" fmla="*/ 605 w 1177"/>
                    <a:gd name="T21" fmla="*/ 655 h 850"/>
                    <a:gd name="T22" fmla="*/ 628 w 1177"/>
                    <a:gd name="T23" fmla="*/ 633 h 850"/>
                    <a:gd name="T24" fmla="*/ 669 w 1177"/>
                    <a:gd name="T25" fmla="*/ 594 h 850"/>
                    <a:gd name="T26" fmla="*/ 735 w 1177"/>
                    <a:gd name="T27" fmla="*/ 486 h 850"/>
                    <a:gd name="T28" fmla="*/ 743 w 1177"/>
                    <a:gd name="T29" fmla="*/ 464 h 850"/>
                    <a:gd name="T30" fmla="*/ 759 w 1177"/>
                    <a:gd name="T31" fmla="*/ 429 h 850"/>
                    <a:gd name="T32" fmla="*/ 799 w 1177"/>
                    <a:gd name="T33" fmla="*/ 400 h 850"/>
                    <a:gd name="T34" fmla="*/ 809 w 1177"/>
                    <a:gd name="T35" fmla="*/ 401 h 850"/>
                    <a:gd name="T36" fmla="*/ 866 w 1177"/>
                    <a:gd name="T37" fmla="*/ 376 h 850"/>
                    <a:gd name="T38" fmla="*/ 893 w 1177"/>
                    <a:gd name="T39" fmla="*/ 364 h 850"/>
                    <a:gd name="T40" fmla="*/ 945 w 1177"/>
                    <a:gd name="T41" fmla="*/ 353 h 850"/>
                    <a:gd name="T42" fmla="*/ 1013 w 1177"/>
                    <a:gd name="T43" fmla="*/ 333 h 850"/>
                    <a:gd name="T44" fmla="*/ 1027 w 1177"/>
                    <a:gd name="T45" fmla="*/ 332 h 850"/>
                    <a:gd name="T46" fmla="*/ 1079 w 1177"/>
                    <a:gd name="T47" fmla="*/ 361 h 850"/>
                    <a:gd name="T48" fmla="*/ 1163 w 1177"/>
                    <a:gd name="T49" fmla="*/ 634 h 850"/>
                    <a:gd name="T50" fmla="*/ 1169 w 1177"/>
                    <a:gd name="T51" fmla="*/ 682 h 850"/>
                    <a:gd name="T52" fmla="*/ 1130 w 1177"/>
                    <a:gd name="T53" fmla="*/ 778 h 850"/>
                    <a:gd name="T54" fmla="*/ 1060 w 1177"/>
                    <a:gd name="T55" fmla="*/ 808 h 850"/>
                    <a:gd name="T56" fmla="*/ 1028 w 1177"/>
                    <a:gd name="T57" fmla="*/ 783 h 850"/>
                    <a:gd name="T58" fmla="*/ 1010 w 1177"/>
                    <a:gd name="T59" fmla="*/ 630 h 850"/>
                    <a:gd name="T60" fmla="*/ 971 w 1177"/>
                    <a:gd name="T61" fmla="*/ 482 h 850"/>
                    <a:gd name="T62" fmla="*/ 872 w 1177"/>
                    <a:gd name="T63" fmla="*/ 452 h 850"/>
                    <a:gd name="T64" fmla="*/ 792 w 1177"/>
                    <a:gd name="T65" fmla="*/ 547 h 850"/>
                    <a:gd name="T66" fmla="*/ 740 w 1177"/>
                    <a:gd name="T67" fmla="*/ 642 h 850"/>
                    <a:gd name="T68" fmla="*/ 329 w 1177"/>
                    <a:gd name="T69" fmla="*/ 793 h 850"/>
                    <a:gd name="T70" fmla="*/ 194 w 1177"/>
                    <a:gd name="T71" fmla="*/ 733 h 850"/>
                    <a:gd name="T72" fmla="*/ 117 w 1177"/>
                    <a:gd name="T73" fmla="*/ 657 h 850"/>
                    <a:gd name="T74" fmla="*/ 52 w 1177"/>
                    <a:gd name="T75" fmla="*/ 181 h 850"/>
                    <a:gd name="T76" fmla="*/ 295 w 1177"/>
                    <a:gd name="T77" fmla="*/ 0 h 8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177" h="850">
                      <a:moveTo>
                        <a:pt x="295" y="0"/>
                      </a:moveTo>
                      <a:cubicBezTo>
                        <a:pt x="256" y="43"/>
                        <a:pt x="225" y="88"/>
                        <a:pt x="214" y="143"/>
                      </a:cubicBezTo>
                      <a:cubicBezTo>
                        <a:pt x="209" y="164"/>
                        <a:pt x="211" y="185"/>
                        <a:pt x="210" y="206"/>
                      </a:cubicBezTo>
                      <a:cubicBezTo>
                        <a:pt x="209" y="214"/>
                        <a:pt x="209" y="222"/>
                        <a:pt x="206" y="229"/>
                      </a:cubicBezTo>
                      <a:cubicBezTo>
                        <a:pt x="176" y="298"/>
                        <a:pt x="180" y="366"/>
                        <a:pt x="211" y="434"/>
                      </a:cubicBezTo>
                      <a:cubicBezTo>
                        <a:pt x="216" y="445"/>
                        <a:pt x="219" y="459"/>
                        <a:pt x="218" y="471"/>
                      </a:cubicBezTo>
                      <a:cubicBezTo>
                        <a:pt x="215" y="522"/>
                        <a:pt x="245" y="572"/>
                        <a:pt x="295" y="594"/>
                      </a:cubicBezTo>
                      <a:cubicBezTo>
                        <a:pt x="315" y="603"/>
                        <a:pt x="328" y="615"/>
                        <a:pt x="335" y="635"/>
                      </a:cubicBezTo>
                      <a:cubicBezTo>
                        <a:pt x="355" y="691"/>
                        <a:pt x="424" y="708"/>
                        <a:pt x="469" y="686"/>
                      </a:cubicBezTo>
                      <a:cubicBezTo>
                        <a:pt x="496" y="672"/>
                        <a:pt x="524" y="666"/>
                        <a:pt x="555" y="667"/>
                      </a:cubicBezTo>
                      <a:cubicBezTo>
                        <a:pt x="572" y="667"/>
                        <a:pt x="589" y="662"/>
                        <a:pt x="605" y="655"/>
                      </a:cubicBezTo>
                      <a:cubicBezTo>
                        <a:pt x="614" y="651"/>
                        <a:pt x="627" y="642"/>
                        <a:pt x="628" y="633"/>
                      </a:cubicBezTo>
                      <a:cubicBezTo>
                        <a:pt x="633" y="609"/>
                        <a:pt x="650" y="603"/>
                        <a:pt x="669" y="594"/>
                      </a:cubicBezTo>
                      <a:cubicBezTo>
                        <a:pt x="714" y="573"/>
                        <a:pt x="733" y="534"/>
                        <a:pt x="735" y="486"/>
                      </a:cubicBezTo>
                      <a:cubicBezTo>
                        <a:pt x="735" y="478"/>
                        <a:pt x="740" y="471"/>
                        <a:pt x="743" y="464"/>
                      </a:cubicBezTo>
                      <a:cubicBezTo>
                        <a:pt x="748" y="452"/>
                        <a:pt x="756" y="441"/>
                        <a:pt x="759" y="429"/>
                      </a:cubicBezTo>
                      <a:cubicBezTo>
                        <a:pt x="767" y="398"/>
                        <a:pt x="768" y="396"/>
                        <a:pt x="799" y="400"/>
                      </a:cubicBezTo>
                      <a:cubicBezTo>
                        <a:pt x="803" y="400"/>
                        <a:pt x="806" y="401"/>
                        <a:pt x="809" y="401"/>
                      </a:cubicBezTo>
                      <a:cubicBezTo>
                        <a:pt x="835" y="407"/>
                        <a:pt x="854" y="398"/>
                        <a:pt x="866" y="376"/>
                      </a:cubicBezTo>
                      <a:cubicBezTo>
                        <a:pt x="873" y="364"/>
                        <a:pt x="879" y="358"/>
                        <a:pt x="893" y="364"/>
                      </a:cubicBezTo>
                      <a:cubicBezTo>
                        <a:pt x="913" y="373"/>
                        <a:pt x="931" y="365"/>
                        <a:pt x="945" y="353"/>
                      </a:cubicBezTo>
                      <a:cubicBezTo>
                        <a:pt x="966" y="337"/>
                        <a:pt x="987" y="328"/>
                        <a:pt x="1013" y="333"/>
                      </a:cubicBezTo>
                      <a:cubicBezTo>
                        <a:pt x="1018" y="334"/>
                        <a:pt x="1023" y="333"/>
                        <a:pt x="1027" y="332"/>
                      </a:cubicBezTo>
                      <a:cubicBezTo>
                        <a:pt x="1062" y="329"/>
                        <a:pt x="1063" y="328"/>
                        <a:pt x="1079" y="361"/>
                      </a:cubicBezTo>
                      <a:cubicBezTo>
                        <a:pt x="1123" y="447"/>
                        <a:pt x="1147" y="539"/>
                        <a:pt x="1163" y="634"/>
                      </a:cubicBezTo>
                      <a:cubicBezTo>
                        <a:pt x="1165" y="650"/>
                        <a:pt x="1167" y="666"/>
                        <a:pt x="1169" y="682"/>
                      </a:cubicBezTo>
                      <a:cubicBezTo>
                        <a:pt x="1177" y="722"/>
                        <a:pt x="1164" y="756"/>
                        <a:pt x="1130" y="778"/>
                      </a:cubicBezTo>
                      <a:cubicBezTo>
                        <a:pt x="1110" y="792"/>
                        <a:pt x="1085" y="801"/>
                        <a:pt x="1060" y="808"/>
                      </a:cubicBezTo>
                      <a:cubicBezTo>
                        <a:pt x="1034" y="815"/>
                        <a:pt x="1031" y="810"/>
                        <a:pt x="1028" y="783"/>
                      </a:cubicBezTo>
                      <a:cubicBezTo>
                        <a:pt x="1022" y="732"/>
                        <a:pt x="1020" y="680"/>
                        <a:pt x="1010" y="630"/>
                      </a:cubicBezTo>
                      <a:cubicBezTo>
                        <a:pt x="1001" y="580"/>
                        <a:pt x="988" y="530"/>
                        <a:pt x="971" y="482"/>
                      </a:cubicBezTo>
                      <a:cubicBezTo>
                        <a:pt x="954" y="433"/>
                        <a:pt x="916" y="423"/>
                        <a:pt x="872" y="452"/>
                      </a:cubicBezTo>
                      <a:cubicBezTo>
                        <a:pt x="836" y="475"/>
                        <a:pt x="813" y="510"/>
                        <a:pt x="792" y="547"/>
                      </a:cubicBezTo>
                      <a:cubicBezTo>
                        <a:pt x="774" y="578"/>
                        <a:pt x="757" y="610"/>
                        <a:pt x="740" y="642"/>
                      </a:cubicBezTo>
                      <a:cubicBezTo>
                        <a:pt x="658" y="801"/>
                        <a:pt x="473" y="850"/>
                        <a:pt x="329" y="793"/>
                      </a:cubicBezTo>
                      <a:cubicBezTo>
                        <a:pt x="283" y="775"/>
                        <a:pt x="238" y="754"/>
                        <a:pt x="194" y="733"/>
                      </a:cubicBezTo>
                      <a:cubicBezTo>
                        <a:pt x="160" y="717"/>
                        <a:pt x="135" y="689"/>
                        <a:pt x="117" y="657"/>
                      </a:cubicBezTo>
                      <a:cubicBezTo>
                        <a:pt x="31" y="507"/>
                        <a:pt x="0" y="349"/>
                        <a:pt x="52" y="181"/>
                      </a:cubicBezTo>
                      <a:cubicBezTo>
                        <a:pt x="86" y="71"/>
                        <a:pt x="160" y="3"/>
                        <a:pt x="2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04" tIns="60952" rIns="121904" bIns="60952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73" name="Freeform 76">
                  <a:extLst>
                    <a:ext uri="{FF2B5EF4-FFF2-40B4-BE49-F238E27FC236}">
                      <a16:creationId xmlns:a16="http://schemas.microsoft.com/office/drawing/2014/main" id="{085CF437-E285-469D-89DC-64A5A10BF7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6" y="1166"/>
                  <a:ext cx="243" cy="372"/>
                </a:xfrm>
                <a:custGeom>
                  <a:avLst/>
                  <a:gdLst>
                    <a:gd name="T0" fmla="*/ 40 w 162"/>
                    <a:gd name="T1" fmla="*/ 223 h 248"/>
                    <a:gd name="T2" fmla="*/ 37 w 162"/>
                    <a:gd name="T3" fmla="*/ 227 h 248"/>
                    <a:gd name="T4" fmla="*/ 18 w 162"/>
                    <a:gd name="T5" fmla="*/ 241 h 248"/>
                    <a:gd name="T6" fmla="*/ 0 w 162"/>
                    <a:gd name="T7" fmla="*/ 218 h 248"/>
                    <a:gd name="T8" fmla="*/ 7 w 162"/>
                    <a:gd name="T9" fmla="*/ 140 h 248"/>
                    <a:gd name="T10" fmla="*/ 84 w 162"/>
                    <a:gd name="T11" fmla="*/ 16 h 248"/>
                    <a:gd name="T12" fmla="*/ 136 w 162"/>
                    <a:gd name="T13" fmla="*/ 7 h 248"/>
                    <a:gd name="T14" fmla="*/ 160 w 162"/>
                    <a:gd name="T15" fmla="*/ 50 h 248"/>
                    <a:gd name="T16" fmla="*/ 160 w 162"/>
                    <a:gd name="T17" fmla="*/ 56 h 248"/>
                    <a:gd name="T18" fmla="*/ 134 w 162"/>
                    <a:gd name="T19" fmla="*/ 92 h 248"/>
                    <a:gd name="T20" fmla="*/ 134 w 162"/>
                    <a:gd name="T21" fmla="*/ 49 h 248"/>
                    <a:gd name="T22" fmla="*/ 104 w 162"/>
                    <a:gd name="T23" fmla="*/ 35 h 248"/>
                    <a:gd name="T24" fmla="*/ 24 w 162"/>
                    <a:gd name="T25" fmla="*/ 202 h 248"/>
                    <a:gd name="T26" fmla="*/ 40 w 162"/>
                    <a:gd name="T27" fmla="*/ 223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" h="248">
                      <a:moveTo>
                        <a:pt x="40" y="223"/>
                      </a:moveTo>
                      <a:cubicBezTo>
                        <a:pt x="41" y="222"/>
                        <a:pt x="39" y="225"/>
                        <a:pt x="37" y="227"/>
                      </a:cubicBezTo>
                      <a:cubicBezTo>
                        <a:pt x="32" y="234"/>
                        <a:pt x="30" y="248"/>
                        <a:pt x="18" y="241"/>
                      </a:cubicBezTo>
                      <a:cubicBezTo>
                        <a:pt x="10" y="236"/>
                        <a:pt x="0" y="226"/>
                        <a:pt x="0" y="218"/>
                      </a:cubicBezTo>
                      <a:cubicBezTo>
                        <a:pt x="0" y="192"/>
                        <a:pt x="0" y="165"/>
                        <a:pt x="7" y="140"/>
                      </a:cubicBezTo>
                      <a:cubicBezTo>
                        <a:pt x="20" y="91"/>
                        <a:pt x="47" y="50"/>
                        <a:pt x="84" y="16"/>
                      </a:cubicBezTo>
                      <a:cubicBezTo>
                        <a:pt x="100" y="2"/>
                        <a:pt x="118" y="0"/>
                        <a:pt x="136" y="7"/>
                      </a:cubicBezTo>
                      <a:cubicBezTo>
                        <a:pt x="155" y="15"/>
                        <a:pt x="159" y="32"/>
                        <a:pt x="160" y="50"/>
                      </a:cubicBezTo>
                      <a:cubicBezTo>
                        <a:pt x="160" y="52"/>
                        <a:pt x="160" y="54"/>
                        <a:pt x="160" y="56"/>
                      </a:cubicBezTo>
                      <a:cubicBezTo>
                        <a:pt x="162" y="76"/>
                        <a:pt x="158" y="91"/>
                        <a:pt x="134" y="92"/>
                      </a:cubicBezTo>
                      <a:cubicBezTo>
                        <a:pt x="134" y="78"/>
                        <a:pt x="135" y="64"/>
                        <a:pt x="134" y="49"/>
                      </a:cubicBezTo>
                      <a:cubicBezTo>
                        <a:pt x="132" y="30"/>
                        <a:pt x="117" y="22"/>
                        <a:pt x="104" y="35"/>
                      </a:cubicBezTo>
                      <a:cubicBezTo>
                        <a:pt x="55" y="80"/>
                        <a:pt x="23" y="134"/>
                        <a:pt x="24" y="202"/>
                      </a:cubicBezTo>
                      <a:cubicBezTo>
                        <a:pt x="24" y="208"/>
                        <a:pt x="33" y="214"/>
                        <a:pt x="40" y="2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04" tIns="60952" rIns="121904" bIns="60952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</p:grpSp>
          <p:grpSp>
            <p:nvGrpSpPr>
              <p:cNvPr id="16420" name="Group 4">
                <a:extLst>
                  <a:ext uri="{FF2B5EF4-FFF2-40B4-BE49-F238E27FC236}">
                    <a16:creationId xmlns:a16="http://schemas.microsoft.com/office/drawing/2014/main" id="{32AE1AD6-BDD9-4CB4-BE47-8F1D63B8551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779090" y="5202930"/>
                <a:ext cx="328241" cy="329187"/>
                <a:chOff x="1497" y="232"/>
                <a:chExt cx="2779" cy="2787"/>
              </a:xfrm>
            </p:grpSpPr>
            <p:sp>
              <p:nvSpPr>
                <p:cNvPr id="16428" name="Freeform 5">
                  <a:extLst>
                    <a:ext uri="{FF2B5EF4-FFF2-40B4-BE49-F238E27FC236}">
                      <a16:creationId xmlns:a16="http://schemas.microsoft.com/office/drawing/2014/main" id="{FFCF3E6E-26CE-4C34-ABC3-049CF27B6C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97" y="232"/>
                  <a:ext cx="2779" cy="2787"/>
                </a:xfrm>
                <a:custGeom>
                  <a:avLst/>
                  <a:gdLst>
                    <a:gd name="T0" fmla="*/ 0 w 1849"/>
                    <a:gd name="T1" fmla="*/ 4010 h 1858"/>
                    <a:gd name="T2" fmla="*/ 63 w 1849"/>
                    <a:gd name="T3" fmla="*/ 3906 h 1858"/>
                    <a:gd name="T4" fmla="*/ 400 w 1849"/>
                    <a:gd name="T5" fmla="*/ 3569 h 1858"/>
                    <a:gd name="T6" fmla="*/ 445 w 1849"/>
                    <a:gd name="T7" fmla="*/ 3501 h 1858"/>
                    <a:gd name="T8" fmla="*/ 598 w 1849"/>
                    <a:gd name="T9" fmla="*/ 2871 h 1858"/>
                    <a:gd name="T10" fmla="*/ 711 w 1849"/>
                    <a:gd name="T11" fmla="*/ 2003 h 1858"/>
                    <a:gd name="T12" fmla="*/ 1981 w 1849"/>
                    <a:gd name="T13" fmla="*/ 584 h 1858"/>
                    <a:gd name="T14" fmla="*/ 2740 w 1849"/>
                    <a:gd name="T15" fmla="*/ 440 h 1858"/>
                    <a:gd name="T16" fmla="*/ 3684 w 1849"/>
                    <a:gd name="T17" fmla="*/ 284 h 1858"/>
                    <a:gd name="T18" fmla="*/ 3724 w 1849"/>
                    <a:gd name="T19" fmla="*/ 257 h 1858"/>
                    <a:gd name="T20" fmla="*/ 3917 w 1849"/>
                    <a:gd name="T21" fmla="*/ 66 h 1858"/>
                    <a:gd name="T22" fmla="*/ 4123 w 1849"/>
                    <a:gd name="T23" fmla="*/ 59 h 1858"/>
                    <a:gd name="T24" fmla="*/ 4111 w 1849"/>
                    <a:gd name="T25" fmla="*/ 260 h 1858"/>
                    <a:gd name="T26" fmla="*/ 3917 w 1849"/>
                    <a:gd name="T27" fmla="*/ 453 h 1858"/>
                    <a:gd name="T28" fmla="*/ 3888 w 1849"/>
                    <a:gd name="T29" fmla="*/ 498 h 1858"/>
                    <a:gd name="T30" fmla="*/ 3759 w 1849"/>
                    <a:gd name="T31" fmla="*/ 1062 h 1858"/>
                    <a:gd name="T32" fmla="*/ 3724 w 1849"/>
                    <a:gd name="T33" fmla="*/ 1502 h 1858"/>
                    <a:gd name="T34" fmla="*/ 2928 w 1849"/>
                    <a:gd name="T35" fmla="*/ 3099 h 1858"/>
                    <a:gd name="T36" fmla="*/ 2076 w 1849"/>
                    <a:gd name="T37" fmla="*/ 3477 h 1858"/>
                    <a:gd name="T38" fmla="*/ 1329 w 1849"/>
                    <a:gd name="T39" fmla="*/ 3567 h 1858"/>
                    <a:gd name="T40" fmla="*/ 661 w 1849"/>
                    <a:gd name="T41" fmla="*/ 3720 h 1858"/>
                    <a:gd name="T42" fmla="*/ 589 w 1849"/>
                    <a:gd name="T43" fmla="*/ 3770 h 1858"/>
                    <a:gd name="T44" fmla="*/ 248 w 1849"/>
                    <a:gd name="T45" fmla="*/ 4104 h 1858"/>
                    <a:gd name="T46" fmla="*/ 21 w 1849"/>
                    <a:gd name="T47" fmla="*/ 4064 h 1858"/>
                    <a:gd name="T48" fmla="*/ 9 w 1849"/>
                    <a:gd name="T49" fmla="*/ 4017 h 1858"/>
                    <a:gd name="T50" fmla="*/ 0 w 1849"/>
                    <a:gd name="T51" fmla="*/ 4010 h 1858"/>
                    <a:gd name="T52" fmla="*/ 589 w 1849"/>
                    <a:gd name="T53" fmla="*/ 3617 h 1858"/>
                    <a:gd name="T54" fmla="*/ 616 w 1849"/>
                    <a:gd name="T55" fmla="*/ 3609 h 1858"/>
                    <a:gd name="T56" fmla="*/ 1909 w 1849"/>
                    <a:gd name="T57" fmla="*/ 3299 h 1858"/>
                    <a:gd name="T58" fmla="*/ 2624 w 1849"/>
                    <a:gd name="T59" fmla="*/ 3077 h 1858"/>
                    <a:gd name="T60" fmla="*/ 3373 w 1849"/>
                    <a:gd name="T61" fmla="*/ 2244 h 1858"/>
                    <a:gd name="T62" fmla="*/ 3506 w 1849"/>
                    <a:gd name="T63" fmla="*/ 1742 h 1858"/>
                    <a:gd name="T64" fmla="*/ 3628 w 1849"/>
                    <a:gd name="T65" fmla="*/ 882 h 1858"/>
                    <a:gd name="T66" fmla="*/ 3745 w 1849"/>
                    <a:gd name="T67" fmla="*/ 500 h 1858"/>
                    <a:gd name="T68" fmla="*/ 3741 w 1849"/>
                    <a:gd name="T69" fmla="*/ 441 h 1858"/>
                    <a:gd name="T70" fmla="*/ 3679 w 1849"/>
                    <a:gd name="T71" fmla="*/ 437 h 1858"/>
                    <a:gd name="T72" fmla="*/ 3538 w 1849"/>
                    <a:gd name="T73" fmla="*/ 491 h 1858"/>
                    <a:gd name="T74" fmla="*/ 2717 w 1849"/>
                    <a:gd name="T75" fmla="*/ 581 h 1858"/>
                    <a:gd name="T76" fmla="*/ 1909 w 1849"/>
                    <a:gd name="T77" fmla="*/ 779 h 1858"/>
                    <a:gd name="T78" fmla="*/ 992 w 1849"/>
                    <a:gd name="T79" fmla="*/ 1610 h 1858"/>
                    <a:gd name="T80" fmla="*/ 750 w 1849"/>
                    <a:gd name="T81" fmla="*/ 2541 h 1858"/>
                    <a:gd name="T82" fmla="*/ 697 w 1849"/>
                    <a:gd name="T83" fmla="*/ 2973 h 1858"/>
                    <a:gd name="T84" fmla="*/ 538 w 1849"/>
                    <a:gd name="T85" fmla="*/ 3549 h 1858"/>
                    <a:gd name="T86" fmla="*/ 589 w 1849"/>
                    <a:gd name="T87" fmla="*/ 3617 h 185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849" h="1858">
                      <a:moveTo>
                        <a:pt x="0" y="1782"/>
                      </a:moveTo>
                      <a:cubicBezTo>
                        <a:pt x="9" y="1766"/>
                        <a:pt x="16" y="1749"/>
                        <a:pt x="28" y="1736"/>
                      </a:cubicBezTo>
                      <a:cubicBezTo>
                        <a:pt x="77" y="1685"/>
                        <a:pt x="127" y="1636"/>
                        <a:pt x="177" y="1586"/>
                      </a:cubicBezTo>
                      <a:cubicBezTo>
                        <a:pt x="185" y="1577"/>
                        <a:pt x="192" y="1567"/>
                        <a:pt x="197" y="1556"/>
                      </a:cubicBezTo>
                      <a:cubicBezTo>
                        <a:pt x="236" y="1467"/>
                        <a:pt x="255" y="1373"/>
                        <a:pt x="265" y="1276"/>
                      </a:cubicBezTo>
                      <a:cubicBezTo>
                        <a:pt x="279" y="1147"/>
                        <a:pt x="286" y="1017"/>
                        <a:pt x="315" y="890"/>
                      </a:cubicBezTo>
                      <a:cubicBezTo>
                        <a:pt x="388" y="577"/>
                        <a:pt x="588" y="378"/>
                        <a:pt x="877" y="259"/>
                      </a:cubicBezTo>
                      <a:cubicBezTo>
                        <a:pt x="984" y="214"/>
                        <a:pt x="1098" y="199"/>
                        <a:pt x="1213" y="195"/>
                      </a:cubicBezTo>
                      <a:cubicBezTo>
                        <a:pt x="1356" y="190"/>
                        <a:pt x="1495" y="168"/>
                        <a:pt x="1631" y="126"/>
                      </a:cubicBezTo>
                      <a:cubicBezTo>
                        <a:pt x="1638" y="124"/>
                        <a:pt x="1644" y="119"/>
                        <a:pt x="1649" y="114"/>
                      </a:cubicBezTo>
                      <a:cubicBezTo>
                        <a:pt x="1678" y="86"/>
                        <a:pt x="1706" y="57"/>
                        <a:pt x="1734" y="29"/>
                      </a:cubicBezTo>
                      <a:cubicBezTo>
                        <a:pt x="1763" y="1"/>
                        <a:pt x="1799" y="0"/>
                        <a:pt x="1825" y="26"/>
                      </a:cubicBezTo>
                      <a:cubicBezTo>
                        <a:pt x="1849" y="50"/>
                        <a:pt x="1847" y="87"/>
                        <a:pt x="1820" y="115"/>
                      </a:cubicBezTo>
                      <a:cubicBezTo>
                        <a:pt x="1792" y="144"/>
                        <a:pt x="1762" y="172"/>
                        <a:pt x="1734" y="201"/>
                      </a:cubicBezTo>
                      <a:cubicBezTo>
                        <a:pt x="1729" y="207"/>
                        <a:pt x="1723" y="214"/>
                        <a:pt x="1721" y="221"/>
                      </a:cubicBezTo>
                      <a:cubicBezTo>
                        <a:pt x="1701" y="304"/>
                        <a:pt x="1678" y="387"/>
                        <a:pt x="1664" y="472"/>
                      </a:cubicBezTo>
                      <a:cubicBezTo>
                        <a:pt x="1653" y="536"/>
                        <a:pt x="1652" y="602"/>
                        <a:pt x="1649" y="667"/>
                      </a:cubicBezTo>
                      <a:cubicBezTo>
                        <a:pt x="1634" y="954"/>
                        <a:pt x="1517" y="1192"/>
                        <a:pt x="1296" y="1377"/>
                      </a:cubicBezTo>
                      <a:cubicBezTo>
                        <a:pt x="1187" y="1468"/>
                        <a:pt x="1058" y="1521"/>
                        <a:pt x="919" y="1545"/>
                      </a:cubicBezTo>
                      <a:cubicBezTo>
                        <a:pt x="809" y="1563"/>
                        <a:pt x="698" y="1573"/>
                        <a:pt x="588" y="1585"/>
                      </a:cubicBezTo>
                      <a:cubicBezTo>
                        <a:pt x="487" y="1596"/>
                        <a:pt x="388" y="1614"/>
                        <a:pt x="293" y="1653"/>
                      </a:cubicBezTo>
                      <a:cubicBezTo>
                        <a:pt x="281" y="1658"/>
                        <a:pt x="270" y="1666"/>
                        <a:pt x="261" y="1675"/>
                      </a:cubicBezTo>
                      <a:cubicBezTo>
                        <a:pt x="210" y="1724"/>
                        <a:pt x="161" y="1775"/>
                        <a:pt x="110" y="1824"/>
                      </a:cubicBezTo>
                      <a:cubicBezTo>
                        <a:pt x="76" y="1858"/>
                        <a:pt x="25" y="1848"/>
                        <a:pt x="9" y="1806"/>
                      </a:cubicBezTo>
                      <a:cubicBezTo>
                        <a:pt x="6" y="1799"/>
                        <a:pt x="5" y="1792"/>
                        <a:pt x="4" y="1785"/>
                      </a:cubicBezTo>
                      <a:cubicBezTo>
                        <a:pt x="2" y="1784"/>
                        <a:pt x="1" y="1783"/>
                        <a:pt x="0" y="1782"/>
                      </a:cubicBezTo>
                      <a:close/>
                      <a:moveTo>
                        <a:pt x="261" y="1607"/>
                      </a:moveTo>
                      <a:cubicBezTo>
                        <a:pt x="264" y="1606"/>
                        <a:pt x="268" y="1605"/>
                        <a:pt x="273" y="1604"/>
                      </a:cubicBezTo>
                      <a:cubicBezTo>
                        <a:pt x="463" y="1558"/>
                        <a:pt x="654" y="1512"/>
                        <a:pt x="845" y="1466"/>
                      </a:cubicBezTo>
                      <a:cubicBezTo>
                        <a:pt x="953" y="1441"/>
                        <a:pt x="1062" y="1417"/>
                        <a:pt x="1162" y="1367"/>
                      </a:cubicBezTo>
                      <a:cubicBezTo>
                        <a:pt x="1321" y="1287"/>
                        <a:pt x="1442" y="1173"/>
                        <a:pt x="1493" y="997"/>
                      </a:cubicBezTo>
                      <a:cubicBezTo>
                        <a:pt x="1515" y="923"/>
                        <a:pt x="1539" y="849"/>
                        <a:pt x="1552" y="774"/>
                      </a:cubicBezTo>
                      <a:cubicBezTo>
                        <a:pt x="1574" y="647"/>
                        <a:pt x="1588" y="519"/>
                        <a:pt x="1606" y="392"/>
                      </a:cubicBezTo>
                      <a:cubicBezTo>
                        <a:pt x="1614" y="333"/>
                        <a:pt x="1626" y="274"/>
                        <a:pt x="1658" y="222"/>
                      </a:cubicBezTo>
                      <a:cubicBezTo>
                        <a:pt x="1662" y="216"/>
                        <a:pt x="1661" y="201"/>
                        <a:pt x="1656" y="196"/>
                      </a:cubicBezTo>
                      <a:cubicBezTo>
                        <a:pt x="1651" y="191"/>
                        <a:pt x="1638" y="192"/>
                        <a:pt x="1629" y="194"/>
                      </a:cubicBezTo>
                      <a:cubicBezTo>
                        <a:pt x="1608" y="201"/>
                        <a:pt x="1588" y="213"/>
                        <a:pt x="1566" y="218"/>
                      </a:cubicBezTo>
                      <a:cubicBezTo>
                        <a:pt x="1447" y="246"/>
                        <a:pt x="1325" y="250"/>
                        <a:pt x="1203" y="258"/>
                      </a:cubicBezTo>
                      <a:cubicBezTo>
                        <a:pt x="1079" y="266"/>
                        <a:pt x="958" y="290"/>
                        <a:pt x="845" y="346"/>
                      </a:cubicBezTo>
                      <a:cubicBezTo>
                        <a:pt x="675" y="430"/>
                        <a:pt x="532" y="545"/>
                        <a:pt x="439" y="715"/>
                      </a:cubicBezTo>
                      <a:cubicBezTo>
                        <a:pt x="369" y="844"/>
                        <a:pt x="346" y="985"/>
                        <a:pt x="332" y="1129"/>
                      </a:cubicBezTo>
                      <a:cubicBezTo>
                        <a:pt x="326" y="1194"/>
                        <a:pt x="323" y="1259"/>
                        <a:pt x="309" y="1321"/>
                      </a:cubicBezTo>
                      <a:cubicBezTo>
                        <a:pt x="290" y="1408"/>
                        <a:pt x="262" y="1492"/>
                        <a:pt x="238" y="1577"/>
                      </a:cubicBezTo>
                      <a:cubicBezTo>
                        <a:pt x="234" y="1595"/>
                        <a:pt x="242" y="1607"/>
                        <a:pt x="261" y="1607"/>
                      </a:cubicBezTo>
                      <a:close/>
                    </a:path>
                  </a:pathLst>
                </a:custGeom>
                <a:solidFill>
                  <a:srgbClr val="0019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4" tIns="60952" rIns="121904" bIns="60952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429" name="Freeform 6">
                  <a:extLst>
                    <a:ext uri="{FF2B5EF4-FFF2-40B4-BE49-F238E27FC236}">
                      <a16:creationId xmlns:a16="http://schemas.microsoft.com/office/drawing/2014/main" id="{319B3E06-01F1-4471-A655-2CBCFE79A8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49" y="518"/>
                  <a:ext cx="2146" cy="2124"/>
                </a:xfrm>
                <a:custGeom>
                  <a:avLst/>
                  <a:gdLst>
                    <a:gd name="T0" fmla="*/ 62 w 1428"/>
                    <a:gd name="T1" fmla="*/ 3186 h 1416"/>
                    <a:gd name="T2" fmla="*/ 9 w 1428"/>
                    <a:gd name="T3" fmla="*/ 3119 h 1416"/>
                    <a:gd name="T4" fmla="*/ 170 w 1428"/>
                    <a:gd name="T5" fmla="*/ 2543 h 1416"/>
                    <a:gd name="T6" fmla="*/ 221 w 1428"/>
                    <a:gd name="T7" fmla="*/ 2111 h 1416"/>
                    <a:gd name="T8" fmla="*/ 463 w 1428"/>
                    <a:gd name="T9" fmla="*/ 1179 h 1416"/>
                    <a:gd name="T10" fmla="*/ 1380 w 1428"/>
                    <a:gd name="T11" fmla="*/ 350 h 1416"/>
                    <a:gd name="T12" fmla="*/ 2188 w 1428"/>
                    <a:gd name="T13" fmla="*/ 152 h 1416"/>
                    <a:gd name="T14" fmla="*/ 3009 w 1428"/>
                    <a:gd name="T15" fmla="*/ 62 h 1416"/>
                    <a:gd name="T16" fmla="*/ 3150 w 1428"/>
                    <a:gd name="T17" fmla="*/ 8 h 1416"/>
                    <a:gd name="T18" fmla="*/ 3211 w 1428"/>
                    <a:gd name="T19" fmla="*/ 12 h 1416"/>
                    <a:gd name="T20" fmla="*/ 3216 w 1428"/>
                    <a:gd name="T21" fmla="*/ 71 h 1416"/>
                    <a:gd name="T22" fmla="*/ 3099 w 1428"/>
                    <a:gd name="T23" fmla="*/ 453 h 1416"/>
                    <a:gd name="T24" fmla="*/ 2977 w 1428"/>
                    <a:gd name="T25" fmla="*/ 1313 h 1416"/>
                    <a:gd name="T26" fmla="*/ 2843 w 1428"/>
                    <a:gd name="T27" fmla="*/ 1814 h 1416"/>
                    <a:gd name="T28" fmla="*/ 2096 w 1428"/>
                    <a:gd name="T29" fmla="*/ 2646 h 1416"/>
                    <a:gd name="T30" fmla="*/ 1380 w 1428"/>
                    <a:gd name="T31" fmla="*/ 2870 h 1416"/>
                    <a:gd name="T32" fmla="*/ 89 w 1428"/>
                    <a:gd name="T33" fmla="*/ 3180 h 1416"/>
                    <a:gd name="T34" fmla="*/ 62 w 1428"/>
                    <a:gd name="T35" fmla="*/ 3186 h 1416"/>
                    <a:gd name="T36" fmla="*/ 3036 w 1428"/>
                    <a:gd name="T37" fmla="*/ 170 h 1416"/>
                    <a:gd name="T38" fmla="*/ 3031 w 1428"/>
                    <a:gd name="T39" fmla="*/ 158 h 1416"/>
                    <a:gd name="T40" fmla="*/ 2669 w 1428"/>
                    <a:gd name="T41" fmla="*/ 297 h 1416"/>
                    <a:gd name="T42" fmla="*/ 912 w 1428"/>
                    <a:gd name="T43" fmla="*/ 1683 h 1416"/>
                    <a:gd name="T44" fmla="*/ 239 w 1428"/>
                    <a:gd name="T45" fmla="*/ 2888 h 1416"/>
                    <a:gd name="T46" fmla="*/ 230 w 1428"/>
                    <a:gd name="T47" fmla="*/ 2919 h 1416"/>
                    <a:gd name="T48" fmla="*/ 3036 w 1428"/>
                    <a:gd name="T49" fmla="*/ 170 h 1416"/>
                    <a:gd name="T50" fmla="*/ 221 w 1428"/>
                    <a:gd name="T51" fmla="*/ 2996 h 1416"/>
                    <a:gd name="T52" fmla="*/ 230 w 1428"/>
                    <a:gd name="T53" fmla="*/ 3005 h 1416"/>
                    <a:gd name="T54" fmla="*/ 3037 w 1428"/>
                    <a:gd name="T55" fmla="*/ 255 h 1416"/>
                    <a:gd name="T56" fmla="*/ 3027 w 1428"/>
                    <a:gd name="T57" fmla="*/ 246 h 1416"/>
                    <a:gd name="T58" fmla="*/ 221 w 1428"/>
                    <a:gd name="T59" fmla="*/ 2996 h 1416"/>
                    <a:gd name="T60" fmla="*/ 2968 w 1428"/>
                    <a:gd name="T61" fmla="*/ 620 h 1416"/>
                    <a:gd name="T62" fmla="*/ 610 w 1428"/>
                    <a:gd name="T63" fmla="*/ 2937 h 1416"/>
                    <a:gd name="T64" fmla="*/ 2968 w 1428"/>
                    <a:gd name="T65" fmla="*/ 620 h 1416"/>
                    <a:gd name="T66" fmla="*/ 2420 w 1428"/>
                    <a:gd name="T67" fmla="*/ 230 h 1416"/>
                    <a:gd name="T68" fmla="*/ 2146 w 1428"/>
                    <a:gd name="T69" fmla="*/ 251 h 1416"/>
                    <a:gd name="T70" fmla="*/ 1073 w 1428"/>
                    <a:gd name="T71" fmla="*/ 644 h 1416"/>
                    <a:gd name="T72" fmla="*/ 472 w 1428"/>
                    <a:gd name="T73" fmla="*/ 1385 h 1416"/>
                    <a:gd name="T74" fmla="*/ 343 w 1428"/>
                    <a:gd name="T75" fmla="*/ 1893 h 1416"/>
                    <a:gd name="T76" fmla="*/ 296 w 1428"/>
                    <a:gd name="T77" fmla="*/ 2361 h 1416"/>
                    <a:gd name="T78" fmla="*/ 314 w 1428"/>
                    <a:gd name="T79" fmla="*/ 2330 h 1416"/>
                    <a:gd name="T80" fmla="*/ 675 w 1428"/>
                    <a:gd name="T81" fmla="*/ 1440 h 1416"/>
                    <a:gd name="T82" fmla="*/ 1353 w 1428"/>
                    <a:gd name="T83" fmla="*/ 692 h 1416"/>
                    <a:gd name="T84" fmla="*/ 1886 w 1428"/>
                    <a:gd name="T85" fmla="*/ 423 h 1416"/>
                    <a:gd name="T86" fmla="*/ 2420 w 1428"/>
                    <a:gd name="T87" fmla="*/ 230 h 1416"/>
                    <a:gd name="T88" fmla="*/ 2956 w 1428"/>
                    <a:gd name="T89" fmla="*/ 882 h 1416"/>
                    <a:gd name="T90" fmla="*/ 1211 w 1428"/>
                    <a:gd name="T91" fmla="*/ 2804 h 1416"/>
                    <a:gd name="T92" fmla="*/ 1270 w 1428"/>
                    <a:gd name="T93" fmla="*/ 2795 h 1416"/>
                    <a:gd name="T94" fmla="*/ 1996 w 1428"/>
                    <a:gd name="T95" fmla="*/ 2588 h 1416"/>
                    <a:gd name="T96" fmla="*/ 2759 w 1428"/>
                    <a:gd name="T97" fmla="*/ 1763 h 1416"/>
                    <a:gd name="T98" fmla="*/ 2905 w 1428"/>
                    <a:gd name="T99" fmla="*/ 1188 h 1416"/>
                    <a:gd name="T100" fmla="*/ 2956 w 1428"/>
                    <a:gd name="T101" fmla="*/ 882 h 1416"/>
                    <a:gd name="T102" fmla="*/ 311 w 1428"/>
                    <a:gd name="T103" fmla="*/ 2523 h 1416"/>
                    <a:gd name="T104" fmla="*/ 334 w 1428"/>
                    <a:gd name="T105" fmla="*/ 2484 h 1416"/>
                    <a:gd name="T106" fmla="*/ 696 w 1428"/>
                    <a:gd name="T107" fmla="*/ 1845 h 1416"/>
                    <a:gd name="T108" fmla="*/ 2214 w 1428"/>
                    <a:gd name="T109" fmla="*/ 408 h 1416"/>
                    <a:gd name="T110" fmla="*/ 2453 w 1428"/>
                    <a:gd name="T111" fmla="*/ 287 h 1416"/>
                    <a:gd name="T112" fmla="*/ 2420 w 1428"/>
                    <a:gd name="T113" fmla="*/ 291 h 1416"/>
                    <a:gd name="T114" fmla="*/ 1576 w 1428"/>
                    <a:gd name="T115" fmla="*/ 617 h 1416"/>
                    <a:gd name="T116" fmla="*/ 942 w 1428"/>
                    <a:gd name="T117" fmla="*/ 1112 h 1416"/>
                    <a:gd name="T118" fmla="*/ 570 w 1428"/>
                    <a:gd name="T119" fmla="*/ 1778 h 1416"/>
                    <a:gd name="T120" fmla="*/ 311 w 1428"/>
                    <a:gd name="T121" fmla="*/ 2523 h 141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428" h="1416">
                      <a:moveTo>
                        <a:pt x="27" y="1416"/>
                      </a:moveTo>
                      <a:cubicBezTo>
                        <a:pt x="8" y="1416"/>
                        <a:pt x="0" y="1404"/>
                        <a:pt x="4" y="1386"/>
                      </a:cubicBezTo>
                      <a:cubicBezTo>
                        <a:pt x="28" y="1301"/>
                        <a:pt x="56" y="1217"/>
                        <a:pt x="75" y="1130"/>
                      </a:cubicBezTo>
                      <a:cubicBezTo>
                        <a:pt x="89" y="1068"/>
                        <a:pt x="92" y="1003"/>
                        <a:pt x="98" y="938"/>
                      </a:cubicBezTo>
                      <a:cubicBezTo>
                        <a:pt x="112" y="794"/>
                        <a:pt x="135" y="653"/>
                        <a:pt x="205" y="524"/>
                      </a:cubicBezTo>
                      <a:cubicBezTo>
                        <a:pt x="298" y="354"/>
                        <a:pt x="441" y="239"/>
                        <a:pt x="611" y="155"/>
                      </a:cubicBezTo>
                      <a:cubicBezTo>
                        <a:pt x="724" y="99"/>
                        <a:pt x="845" y="75"/>
                        <a:pt x="969" y="67"/>
                      </a:cubicBezTo>
                      <a:cubicBezTo>
                        <a:pt x="1091" y="59"/>
                        <a:pt x="1213" y="55"/>
                        <a:pt x="1332" y="27"/>
                      </a:cubicBezTo>
                      <a:cubicBezTo>
                        <a:pt x="1354" y="22"/>
                        <a:pt x="1374" y="10"/>
                        <a:pt x="1395" y="3"/>
                      </a:cubicBezTo>
                      <a:cubicBezTo>
                        <a:pt x="1404" y="1"/>
                        <a:pt x="1417" y="0"/>
                        <a:pt x="1422" y="5"/>
                      </a:cubicBezTo>
                      <a:cubicBezTo>
                        <a:pt x="1427" y="10"/>
                        <a:pt x="1428" y="25"/>
                        <a:pt x="1424" y="31"/>
                      </a:cubicBezTo>
                      <a:cubicBezTo>
                        <a:pt x="1392" y="83"/>
                        <a:pt x="1380" y="142"/>
                        <a:pt x="1372" y="201"/>
                      </a:cubicBezTo>
                      <a:cubicBezTo>
                        <a:pt x="1354" y="328"/>
                        <a:pt x="1340" y="456"/>
                        <a:pt x="1318" y="583"/>
                      </a:cubicBezTo>
                      <a:cubicBezTo>
                        <a:pt x="1305" y="658"/>
                        <a:pt x="1281" y="732"/>
                        <a:pt x="1259" y="806"/>
                      </a:cubicBezTo>
                      <a:cubicBezTo>
                        <a:pt x="1208" y="982"/>
                        <a:pt x="1087" y="1096"/>
                        <a:pt x="928" y="1176"/>
                      </a:cubicBezTo>
                      <a:cubicBezTo>
                        <a:pt x="828" y="1226"/>
                        <a:pt x="719" y="1250"/>
                        <a:pt x="611" y="1275"/>
                      </a:cubicBezTo>
                      <a:cubicBezTo>
                        <a:pt x="420" y="1321"/>
                        <a:pt x="229" y="1367"/>
                        <a:pt x="39" y="1413"/>
                      </a:cubicBezTo>
                      <a:cubicBezTo>
                        <a:pt x="34" y="1414"/>
                        <a:pt x="30" y="1415"/>
                        <a:pt x="27" y="1416"/>
                      </a:cubicBezTo>
                      <a:close/>
                      <a:moveTo>
                        <a:pt x="1344" y="75"/>
                      </a:moveTo>
                      <a:cubicBezTo>
                        <a:pt x="1343" y="73"/>
                        <a:pt x="1343" y="72"/>
                        <a:pt x="1342" y="70"/>
                      </a:cubicBezTo>
                      <a:cubicBezTo>
                        <a:pt x="1289" y="91"/>
                        <a:pt x="1235" y="111"/>
                        <a:pt x="1182" y="132"/>
                      </a:cubicBezTo>
                      <a:cubicBezTo>
                        <a:pt x="863" y="261"/>
                        <a:pt x="600" y="461"/>
                        <a:pt x="404" y="748"/>
                      </a:cubicBezTo>
                      <a:cubicBezTo>
                        <a:pt x="289" y="917"/>
                        <a:pt x="195" y="1098"/>
                        <a:pt x="106" y="1283"/>
                      </a:cubicBezTo>
                      <a:cubicBezTo>
                        <a:pt x="105" y="1286"/>
                        <a:pt x="104" y="1289"/>
                        <a:pt x="102" y="1297"/>
                      </a:cubicBezTo>
                      <a:cubicBezTo>
                        <a:pt x="518" y="887"/>
                        <a:pt x="931" y="481"/>
                        <a:pt x="1344" y="75"/>
                      </a:cubicBezTo>
                      <a:close/>
                      <a:moveTo>
                        <a:pt x="98" y="1331"/>
                      </a:moveTo>
                      <a:cubicBezTo>
                        <a:pt x="99" y="1333"/>
                        <a:pt x="100" y="1334"/>
                        <a:pt x="102" y="1335"/>
                      </a:cubicBezTo>
                      <a:cubicBezTo>
                        <a:pt x="672" y="1087"/>
                        <a:pt x="1088" y="681"/>
                        <a:pt x="1345" y="113"/>
                      </a:cubicBezTo>
                      <a:cubicBezTo>
                        <a:pt x="1343" y="112"/>
                        <a:pt x="1342" y="110"/>
                        <a:pt x="1340" y="109"/>
                      </a:cubicBezTo>
                      <a:cubicBezTo>
                        <a:pt x="926" y="516"/>
                        <a:pt x="512" y="924"/>
                        <a:pt x="98" y="1331"/>
                      </a:cubicBezTo>
                      <a:close/>
                      <a:moveTo>
                        <a:pt x="1314" y="275"/>
                      </a:moveTo>
                      <a:cubicBezTo>
                        <a:pt x="1070" y="729"/>
                        <a:pt x="725" y="1072"/>
                        <a:pt x="270" y="1305"/>
                      </a:cubicBezTo>
                      <a:cubicBezTo>
                        <a:pt x="747" y="1227"/>
                        <a:pt x="1209" y="773"/>
                        <a:pt x="1314" y="275"/>
                      </a:cubicBezTo>
                      <a:close/>
                      <a:moveTo>
                        <a:pt x="1071" y="102"/>
                      </a:moveTo>
                      <a:cubicBezTo>
                        <a:pt x="1028" y="105"/>
                        <a:pt x="989" y="108"/>
                        <a:pt x="950" y="111"/>
                      </a:cubicBezTo>
                      <a:cubicBezTo>
                        <a:pt x="775" y="124"/>
                        <a:pt x="617" y="181"/>
                        <a:pt x="475" y="286"/>
                      </a:cubicBezTo>
                      <a:cubicBezTo>
                        <a:pt x="358" y="373"/>
                        <a:pt x="264" y="478"/>
                        <a:pt x="209" y="615"/>
                      </a:cubicBezTo>
                      <a:cubicBezTo>
                        <a:pt x="180" y="688"/>
                        <a:pt x="162" y="763"/>
                        <a:pt x="152" y="841"/>
                      </a:cubicBezTo>
                      <a:cubicBezTo>
                        <a:pt x="144" y="910"/>
                        <a:pt x="138" y="979"/>
                        <a:pt x="131" y="1049"/>
                      </a:cubicBezTo>
                      <a:cubicBezTo>
                        <a:pt x="136" y="1044"/>
                        <a:pt x="137" y="1040"/>
                        <a:pt x="139" y="1035"/>
                      </a:cubicBezTo>
                      <a:cubicBezTo>
                        <a:pt x="183" y="899"/>
                        <a:pt x="234" y="766"/>
                        <a:pt x="299" y="640"/>
                      </a:cubicBezTo>
                      <a:cubicBezTo>
                        <a:pt x="370" y="502"/>
                        <a:pt x="464" y="385"/>
                        <a:pt x="599" y="307"/>
                      </a:cubicBezTo>
                      <a:cubicBezTo>
                        <a:pt x="675" y="263"/>
                        <a:pt x="755" y="223"/>
                        <a:pt x="835" y="188"/>
                      </a:cubicBezTo>
                      <a:cubicBezTo>
                        <a:pt x="911" y="155"/>
                        <a:pt x="990" y="131"/>
                        <a:pt x="1071" y="102"/>
                      </a:cubicBezTo>
                      <a:close/>
                      <a:moveTo>
                        <a:pt x="1309" y="392"/>
                      </a:moveTo>
                      <a:cubicBezTo>
                        <a:pt x="1164" y="781"/>
                        <a:pt x="918" y="1074"/>
                        <a:pt x="536" y="1246"/>
                      </a:cubicBezTo>
                      <a:cubicBezTo>
                        <a:pt x="545" y="1246"/>
                        <a:pt x="554" y="1244"/>
                        <a:pt x="562" y="1242"/>
                      </a:cubicBezTo>
                      <a:cubicBezTo>
                        <a:pt x="671" y="1219"/>
                        <a:pt x="781" y="1196"/>
                        <a:pt x="884" y="1150"/>
                      </a:cubicBezTo>
                      <a:cubicBezTo>
                        <a:pt x="1048" y="1076"/>
                        <a:pt x="1172" y="962"/>
                        <a:pt x="1222" y="783"/>
                      </a:cubicBezTo>
                      <a:cubicBezTo>
                        <a:pt x="1246" y="698"/>
                        <a:pt x="1267" y="613"/>
                        <a:pt x="1286" y="528"/>
                      </a:cubicBezTo>
                      <a:cubicBezTo>
                        <a:pt x="1297" y="483"/>
                        <a:pt x="1302" y="437"/>
                        <a:pt x="1309" y="392"/>
                      </a:cubicBezTo>
                      <a:close/>
                      <a:moveTo>
                        <a:pt x="138" y="1121"/>
                      </a:moveTo>
                      <a:cubicBezTo>
                        <a:pt x="141" y="1115"/>
                        <a:pt x="144" y="1109"/>
                        <a:pt x="148" y="1104"/>
                      </a:cubicBezTo>
                      <a:cubicBezTo>
                        <a:pt x="201" y="1009"/>
                        <a:pt x="251" y="913"/>
                        <a:pt x="308" y="820"/>
                      </a:cubicBezTo>
                      <a:cubicBezTo>
                        <a:pt x="474" y="547"/>
                        <a:pt x="694" y="330"/>
                        <a:pt x="980" y="181"/>
                      </a:cubicBezTo>
                      <a:cubicBezTo>
                        <a:pt x="1013" y="164"/>
                        <a:pt x="1047" y="147"/>
                        <a:pt x="1086" y="127"/>
                      </a:cubicBezTo>
                      <a:cubicBezTo>
                        <a:pt x="1077" y="128"/>
                        <a:pt x="1074" y="128"/>
                        <a:pt x="1071" y="129"/>
                      </a:cubicBezTo>
                      <a:cubicBezTo>
                        <a:pt x="942" y="166"/>
                        <a:pt x="817" y="212"/>
                        <a:pt x="698" y="274"/>
                      </a:cubicBezTo>
                      <a:cubicBezTo>
                        <a:pt x="591" y="331"/>
                        <a:pt x="492" y="397"/>
                        <a:pt x="417" y="494"/>
                      </a:cubicBezTo>
                      <a:cubicBezTo>
                        <a:pt x="347" y="585"/>
                        <a:pt x="297" y="686"/>
                        <a:pt x="252" y="790"/>
                      </a:cubicBezTo>
                      <a:cubicBezTo>
                        <a:pt x="206" y="898"/>
                        <a:pt x="168" y="1008"/>
                        <a:pt x="138" y="11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4" tIns="60952" rIns="121904" bIns="60952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430" name="Freeform 7">
                  <a:extLst>
                    <a:ext uri="{FF2B5EF4-FFF2-40B4-BE49-F238E27FC236}">
                      <a16:creationId xmlns:a16="http://schemas.microsoft.com/office/drawing/2014/main" id="{8F24A0E6-49B4-4506-A12C-41EBD1E8C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2" y="623"/>
                  <a:ext cx="1867" cy="1841"/>
                </a:xfrm>
                <a:custGeom>
                  <a:avLst/>
                  <a:gdLst>
                    <a:gd name="T0" fmla="*/ 2807 w 1242"/>
                    <a:gd name="T1" fmla="*/ 12 h 1227"/>
                    <a:gd name="T2" fmla="*/ 0 w 1242"/>
                    <a:gd name="T3" fmla="*/ 2762 h 1227"/>
                    <a:gd name="T4" fmla="*/ 9 w 1242"/>
                    <a:gd name="T5" fmla="*/ 2731 h 1227"/>
                    <a:gd name="T6" fmla="*/ 682 w 1242"/>
                    <a:gd name="T7" fmla="*/ 1526 h 1227"/>
                    <a:gd name="T8" fmla="*/ 2440 w 1242"/>
                    <a:gd name="T9" fmla="*/ 140 h 1227"/>
                    <a:gd name="T10" fmla="*/ 2802 w 1242"/>
                    <a:gd name="T11" fmla="*/ 0 h 1227"/>
                    <a:gd name="T12" fmla="*/ 2807 w 1242"/>
                    <a:gd name="T13" fmla="*/ 12 h 12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42" h="1227">
                      <a:moveTo>
                        <a:pt x="1242" y="5"/>
                      </a:moveTo>
                      <a:cubicBezTo>
                        <a:pt x="829" y="411"/>
                        <a:pt x="416" y="817"/>
                        <a:pt x="0" y="1227"/>
                      </a:cubicBezTo>
                      <a:cubicBezTo>
                        <a:pt x="2" y="1219"/>
                        <a:pt x="3" y="1216"/>
                        <a:pt x="4" y="1213"/>
                      </a:cubicBezTo>
                      <a:cubicBezTo>
                        <a:pt x="93" y="1028"/>
                        <a:pt x="187" y="847"/>
                        <a:pt x="302" y="678"/>
                      </a:cubicBezTo>
                      <a:cubicBezTo>
                        <a:pt x="498" y="391"/>
                        <a:pt x="761" y="191"/>
                        <a:pt x="1080" y="62"/>
                      </a:cubicBezTo>
                      <a:cubicBezTo>
                        <a:pt x="1133" y="41"/>
                        <a:pt x="1187" y="21"/>
                        <a:pt x="1240" y="0"/>
                      </a:cubicBezTo>
                      <a:cubicBezTo>
                        <a:pt x="1241" y="2"/>
                        <a:pt x="1241" y="3"/>
                        <a:pt x="1242" y="5"/>
                      </a:cubicBezTo>
                      <a:close/>
                    </a:path>
                  </a:pathLst>
                </a:custGeom>
                <a:solidFill>
                  <a:srgbClr val="0019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4" tIns="60952" rIns="121904" bIns="60952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431" name="Freeform 8">
                  <a:extLst>
                    <a:ext uri="{FF2B5EF4-FFF2-40B4-BE49-F238E27FC236}">
                      <a16:creationId xmlns:a16="http://schemas.microsoft.com/office/drawing/2014/main" id="{7717B606-B529-4BD2-A824-76C6AD21A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682"/>
                  <a:ext cx="1874" cy="1839"/>
                </a:xfrm>
                <a:custGeom>
                  <a:avLst/>
                  <a:gdLst>
                    <a:gd name="T0" fmla="*/ 0 w 1247"/>
                    <a:gd name="T1" fmla="*/ 2750 h 1226"/>
                    <a:gd name="T2" fmla="*/ 2804 w 1247"/>
                    <a:gd name="T3" fmla="*/ 0 h 1226"/>
                    <a:gd name="T4" fmla="*/ 2816 w 1247"/>
                    <a:gd name="T5" fmla="*/ 9 h 1226"/>
                    <a:gd name="T6" fmla="*/ 9 w 1247"/>
                    <a:gd name="T7" fmla="*/ 2759 h 1226"/>
                    <a:gd name="T8" fmla="*/ 0 w 1247"/>
                    <a:gd name="T9" fmla="*/ 2750 h 1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47" h="1226">
                      <a:moveTo>
                        <a:pt x="0" y="1222"/>
                      </a:moveTo>
                      <a:cubicBezTo>
                        <a:pt x="414" y="815"/>
                        <a:pt x="828" y="407"/>
                        <a:pt x="1242" y="0"/>
                      </a:cubicBezTo>
                      <a:cubicBezTo>
                        <a:pt x="1244" y="1"/>
                        <a:pt x="1245" y="3"/>
                        <a:pt x="1247" y="4"/>
                      </a:cubicBezTo>
                      <a:cubicBezTo>
                        <a:pt x="990" y="572"/>
                        <a:pt x="574" y="978"/>
                        <a:pt x="4" y="1226"/>
                      </a:cubicBezTo>
                      <a:cubicBezTo>
                        <a:pt x="2" y="1225"/>
                        <a:pt x="1" y="1224"/>
                        <a:pt x="0" y="1222"/>
                      </a:cubicBezTo>
                      <a:close/>
                    </a:path>
                  </a:pathLst>
                </a:custGeom>
                <a:solidFill>
                  <a:srgbClr val="0019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4" tIns="60952" rIns="121904" bIns="60952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432" name="Freeform 9">
                  <a:extLst>
                    <a:ext uri="{FF2B5EF4-FFF2-40B4-BE49-F238E27FC236}">
                      <a16:creationId xmlns:a16="http://schemas.microsoft.com/office/drawing/2014/main" id="{2A7EAE50-6FAA-4090-AC82-D91653DCC2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5" y="931"/>
                  <a:ext cx="1569" cy="1545"/>
                </a:xfrm>
                <a:custGeom>
                  <a:avLst/>
                  <a:gdLst>
                    <a:gd name="T0" fmla="*/ 2358 w 1044"/>
                    <a:gd name="T1" fmla="*/ 0 h 1030"/>
                    <a:gd name="T2" fmla="*/ 0 w 1044"/>
                    <a:gd name="T3" fmla="*/ 2318 h 1030"/>
                    <a:gd name="T4" fmla="*/ 2358 w 1044"/>
                    <a:gd name="T5" fmla="*/ 0 h 10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4" h="1030">
                      <a:moveTo>
                        <a:pt x="1044" y="0"/>
                      </a:moveTo>
                      <a:cubicBezTo>
                        <a:pt x="939" y="498"/>
                        <a:pt x="477" y="952"/>
                        <a:pt x="0" y="1030"/>
                      </a:cubicBezTo>
                      <a:cubicBezTo>
                        <a:pt x="455" y="797"/>
                        <a:pt x="800" y="454"/>
                        <a:pt x="1044" y="0"/>
                      </a:cubicBezTo>
                      <a:close/>
                    </a:path>
                  </a:pathLst>
                </a:custGeom>
                <a:solidFill>
                  <a:srgbClr val="0019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4" tIns="60952" rIns="121904" bIns="60952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433" name="Freeform 10">
                  <a:extLst>
                    <a:ext uri="{FF2B5EF4-FFF2-40B4-BE49-F238E27FC236}">
                      <a16:creationId xmlns:a16="http://schemas.microsoft.com/office/drawing/2014/main" id="{78E2EA12-0F8D-497F-89BA-050F4AEBE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671"/>
                  <a:ext cx="1412" cy="1421"/>
                </a:xfrm>
                <a:custGeom>
                  <a:avLst/>
                  <a:gdLst>
                    <a:gd name="T0" fmla="*/ 2121 w 940"/>
                    <a:gd name="T1" fmla="*/ 0 h 947"/>
                    <a:gd name="T2" fmla="*/ 1588 w 940"/>
                    <a:gd name="T3" fmla="*/ 194 h 947"/>
                    <a:gd name="T4" fmla="*/ 1056 w 940"/>
                    <a:gd name="T5" fmla="*/ 462 h 947"/>
                    <a:gd name="T6" fmla="*/ 379 w 940"/>
                    <a:gd name="T7" fmla="*/ 1211 h 947"/>
                    <a:gd name="T8" fmla="*/ 18 w 940"/>
                    <a:gd name="T9" fmla="*/ 2101 h 947"/>
                    <a:gd name="T10" fmla="*/ 0 w 940"/>
                    <a:gd name="T11" fmla="*/ 2132 h 947"/>
                    <a:gd name="T12" fmla="*/ 48 w 940"/>
                    <a:gd name="T13" fmla="*/ 1664 h 947"/>
                    <a:gd name="T14" fmla="*/ 176 w 940"/>
                    <a:gd name="T15" fmla="*/ 1155 h 947"/>
                    <a:gd name="T16" fmla="*/ 777 w 940"/>
                    <a:gd name="T17" fmla="*/ 414 h 947"/>
                    <a:gd name="T18" fmla="*/ 1848 w 940"/>
                    <a:gd name="T19" fmla="*/ 21 h 947"/>
                    <a:gd name="T20" fmla="*/ 2121 w 940"/>
                    <a:gd name="T21" fmla="*/ 0 h 9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40" h="947">
                      <a:moveTo>
                        <a:pt x="940" y="0"/>
                      </a:moveTo>
                      <a:cubicBezTo>
                        <a:pt x="859" y="29"/>
                        <a:pt x="780" y="53"/>
                        <a:pt x="704" y="86"/>
                      </a:cubicBezTo>
                      <a:cubicBezTo>
                        <a:pt x="624" y="121"/>
                        <a:pt x="544" y="161"/>
                        <a:pt x="468" y="205"/>
                      </a:cubicBezTo>
                      <a:cubicBezTo>
                        <a:pt x="333" y="283"/>
                        <a:pt x="239" y="400"/>
                        <a:pt x="168" y="538"/>
                      </a:cubicBezTo>
                      <a:cubicBezTo>
                        <a:pt x="103" y="664"/>
                        <a:pt x="52" y="797"/>
                        <a:pt x="8" y="933"/>
                      </a:cubicBezTo>
                      <a:cubicBezTo>
                        <a:pt x="6" y="938"/>
                        <a:pt x="5" y="942"/>
                        <a:pt x="0" y="947"/>
                      </a:cubicBezTo>
                      <a:cubicBezTo>
                        <a:pt x="7" y="877"/>
                        <a:pt x="13" y="808"/>
                        <a:pt x="21" y="739"/>
                      </a:cubicBezTo>
                      <a:cubicBezTo>
                        <a:pt x="31" y="661"/>
                        <a:pt x="49" y="586"/>
                        <a:pt x="78" y="513"/>
                      </a:cubicBezTo>
                      <a:cubicBezTo>
                        <a:pt x="133" y="376"/>
                        <a:pt x="227" y="271"/>
                        <a:pt x="344" y="184"/>
                      </a:cubicBezTo>
                      <a:cubicBezTo>
                        <a:pt x="486" y="79"/>
                        <a:pt x="644" y="22"/>
                        <a:pt x="819" y="9"/>
                      </a:cubicBezTo>
                      <a:cubicBezTo>
                        <a:pt x="858" y="6"/>
                        <a:pt x="897" y="3"/>
                        <a:pt x="940" y="0"/>
                      </a:cubicBezTo>
                      <a:close/>
                    </a:path>
                  </a:pathLst>
                </a:custGeom>
                <a:solidFill>
                  <a:srgbClr val="0019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4" tIns="60952" rIns="121904" bIns="60952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434" name="Freeform 11">
                  <a:extLst>
                    <a:ext uri="{FF2B5EF4-FFF2-40B4-BE49-F238E27FC236}">
                      <a16:creationId xmlns:a16="http://schemas.microsoft.com/office/drawing/2014/main" id="{A9384599-AD94-4DFF-BCCF-F3F60EB242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5" y="1106"/>
                  <a:ext cx="1161" cy="1281"/>
                </a:xfrm>
                <a:custGeom>
                  <a:avLst/>
                  <a:gdLst>
                    <a:gd name="T0" fmla="*/ 1744 w 773"/>
                    <a:gd name="T1" fmla="*/ 0 h 854"/>
                    <a:gd name="T2" fmla="*/ 1691 w 773"/>
                    <a:gd name="T3" fmla="*/ 306 h 854"/>
                    <a:gd name="T4" fmla="*/ 1547 w 773"/>
                    <a:gd name="T5" fmla="*/ 881 h 854"/>
                    <a:gd name="T6" fmla="*/ 786 w 773"/>
                    <a:gd name="T7" fmla="*/ 1706 h 854"/>
                    <a:gd name="T8" fmla="*/ 59 w 773"/>
                    <a:gd name="T9" fmla="*/ 1913 h 854"/>
                    <a:gd name="T10" fmla="*/ 0 w 773"/>
                    <a:gd name="T11" fmla="*/ 1922 h 854"/>
                    <a:gd name="T12" fmla="*/ 1744 w 773"/>
                    <a:gd name="T13" fmla="*/ 0 h 8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73" h="854">
                      <a:moveTo>
                        <a:pt x="773" y="0"/>
                      </a:moveTo>
                      <a:cubicBezTo>
                        <a:pt x="766" y="45"/>
                        <a:pt x="761" y="91"/>
                        <a:pt x="750" y="136"/>
                      </a:cubicBezTo>
                      <a:cubicBezTo>
                        <a:pt x="731" y="221"/>
                        <a:pt x="710" y="306"/>
                        <a:pt x="686" y="391"/>
                      </a:cubicBezTo>
                      <a:cubicBezTo>
                        <a:pt x="636" y="570"/>
                        <a:pt x="512" y="684"/>
                        <a:pt x="348" y="758"/>
                      </a:cubicBezTo>
                      <a:cubicBezTo>
                        <a:pt x="245" y="804"/>
                        <a:pt x="135" y="827"/>
                        <a:pt x="26" y="850"/>
                      </a:cubicBezTo>
                      <a:cubicBezTo>
                        <a:pt x="18" y="852"/>
                        <a:pt x="9" y="854"/>
                        <a:pt x="0" y="854"/>
                      </a:cubicBezTo>
                      <a:cubicBezTo>
                        <a:pt x="382" y="682"/>
                        <a:pt x="628" y="389"/>
                        <a:pt x="773" y="0"/>
                      </a:cubicBezTo>
                      <a:close/>
                    </a:path>
                  </a:pathLst>
                </a:custGeom>
                <a:solidFill>
                  <a:srgbClr val="0019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4" tIns="60952" rIns="121904" bIns="60952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435" name="Freeform 12">
                  <a:extLst>
                    <a:ext uri="{FF2B5EF4-FFF2-40B4-BE49-F238E27FC236}">
                      <a16:creationId xmlns:a16="http://schemas.microsoft.com/office/drawing/2014/main" id="{4EB20B5A-42A9-4563-A020-041114992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709"/>
                  <a:ext cx="1425" cy="1491"/>
                </a:xfrm>
                <a:custGeom>
                  <a:avLst/>
                  <a:gdLst>
                    <a:gd name="T0" fmla="*/ 0 w 948"/>
                    <a:gd name="T1" fmla="*/ 2237 h 994"/>
                    <a:gd name="T2" fmla="*/ 257 w 948"/>
                    <a:gd name="T3" fmla="*/ 1493 h 994"/>
                    <a:gd name="T4" fmla="*/ 630 w 948"/>
                    <a:gd name="T5" fmla="*/ 827 h 994"/>
                    <a:gd name="T6" fmla="*/ 1266 w 948"/>
                    <a:gd name="T7" fmla="*/ 332 h 994"/>
                    <a:gd name="T8" fmla="*/ 2107 w 948"/>
                    <a:gd name="T9" fmla="*/ 5 h 994"/>
                    <a:gd name="T10" fmla="*/ 2142 w 948"/>
                    <a:gd name="T11" fmla="*/ 0 h 994"/>
                    <a:gd name="T12" fmla="*/ 1903 w 948"/>
                    <a:gd name="T13" fmla="*/ 122 h 994"/>
                    <a:gd name="T14" fmla="*/ 385 w 948"/>
                    <a:gd name="T15" fmla="*/ 1560 h 994"/>
                    <a:gd name="T16" fmla="*/ 23 w 948"/>
                    <a:gd name="T17" fmla="*/ 2199 h 994"/>
                    <a:gd name="T18" fmla="*/ 0 w 948"/>
                    <a:gd name="T19" fmla="*/ 2237 h 9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48" h="994">
                      <a:moveTo>
                        <a:pt x="0" y="994"/>
                      </a:moveTo>
                      <a:cubicBezTo>
                        <a:pt x="30" y="881"/>
                        <a:pt x="68" y="771"/>
                        <a:pt x="114" y="663"/>
                      </a:cubicBezTo>
                      <a:cubicBezTo>
                        <a:pt x="159" y="559"/>
                        <a:pt x="209" y="458"/>
                        <a:pt x="279" y="367"/>
                      </a:cubicBezTo>
                      <a:cubicBezTo>
                        <a:pt x="354" y="270"/>
                        <a:pt x="453" y="204"/>
                        <a:pt x="560" y="147"/>
                      </a:cubicBezTo>
                      <a:cubicBezTo>
                        <a:pt x="679" y="85"/>
                        <a:pt x="804" y="39"/>
                        <a:pt x="933" y="2"/>
                      </a:cubicBezTo>
                      <a:cubicBezTo>
                        <a:pt x="936" y="1"/>
                        <a:pt x="939" y="1"/>
                        <a:pt x="948" y="0"/>
                      </a:cubicBezTo>
                      <a:cubicBezTo>
                        <a:pt x="909" y="20"/>
                        <a:pt x="875" y="37"/>
                        <a:pt x="842" y="54"/>
                      </a:cubicBezTo>
                      <a:cubicBezTo>
                        <a:pt x="556" y="203"/>
                        <a:pt x="336" y="420"/>
                        <a:pt x="170" y="693"/>
                      </a:cubicBezTo>
                      <a:cubicBezTo>
                        <a:pt x="113" y="786"/>
                        <a:pt x="63" y="882"/>
                        <a:pt x="10" y="977"/>
                      </a:cubicBezTo>
                      <a:cubicBezTo>
                        <a:pt x="6" y="982"/>
                        <a:pt x="3" y="988"/>
                        <a:pt x="0" y="994"/>
                      </a:cubicBezTo>
                      <a:close/>
                    </a:path>
                  </a:pathLst>
                </a:custGeom>
                <a:solidFill>
                  <a:srgbClr val="0019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4" tIns="60952" rIns="121904" bIns="60952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21" name="Group 146">
                <a:extLst>
                  <a:ext uri="{FF2B5EF4-FFF2-40B4-BE49-F238E27FC236}">
                    <a16:creationId xmlns:a16="http://schemas.microsoft.com/office/drawing/2014/main" id="{CCB54A14-EFE3-472D-8B35-F145F6D930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6102" y="5229336"/>
                <a:ext cx="239078" cy="257486"/>
                <a:chOff x="5255615" y="3415353"/>
                <a:chExt cx="424460" cy="457141"/>
              </a:xfrm>
            </p:grpSpPr>
            <p:sp>
              <p:nvSpPr>
                <p:cNvPr id="32" name="Oval 151">
                  <a:extLst>
                    <a:ext uri="{FF2B5EF4-FFF2-40B4-BE49-F238E27FC236}">
                      <a16:creationId xmlns:a16="http://schemas.microsoft.com/office/drawing/2014/main" id="{712C9131-73AF-4969-847B-30D429B628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54547" y="3414464"/>
                  <a:ext cx="425184" cy="457712"/>
                </a:xfrm>
                <a:prstGeom prst="ellipse">
                  <a:avLst/>
                </a:prstGeom>
                <a:solidFill>
                  <a:srgbClr val="3B97DE"/>
                </a:solidFill>
                <a:ln w="38100">
                  <a:solidFill>
                    <a:srgbClr val="0019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33" name="Oval 152">
                  <a:extLst>
                    <a:ext uri="{FF2B5EF4-FFF2-40B4-BE49-F238E27FC236}">
                      <a16:creationId xmlns:a16="http://schemas.microsoft.com/office/drawing/2014/main" id="{B4636CC5-05E1-45AD-BF68-A6B4468E155E}"/>
                    </a:ext>
                  </a:extLst>
                </p:cNvPr>
                <p:cNvSpPr/>
                <p:nvPr/>
              </p:nvSpPr>
              <p:spPr>
                <a:xfrm>
                  <a:off x="5290479" y="3447370"/>
                  <a:ext cx="356317" cy="388906"/>
                </a:xfrm>
                <a:prstGeom prst="ellipse">
                  <a:avLst/>
                </a:prstGeom>
                <a:solidFill>
                  <a:schemeClr val="bg1"/>
                </a:solidFill>
                <a:ln w="730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34" name="Oval 294">
                  <a:extLst>
                    <a:ext uri="{FF2B5EF4-FFF2-40B4-BE49-F238E27FC236}">
                      <a16:creationId xmlns:a16="http://schemas.microsoft.com/office/drawing/2014/main" id="{AF2F3AF8-49E6-4829-9707-51501C94B60D}"/>
                    </a:ext>
                  </a:extLst>
                </p:cNvPr>
                <p:cNvSpPr/>
                <p:nvPr/>
              </p:nvSpPr>
              <p:spPr>
                <a:xfrm>
                  <a:off x="5311439" y="3465320"/>
                  <a:ext cx="308407" cy="197445"/>
                </a:xfrm>
                <a:custGeom>
                  <a:avLst/>
                  <a:gdLst>
                    <a:gd name="connsiteX0" fmla="*/ 0 w 537616"/>
                    <a:gd name="connsiteY0" fmla="*/ 264886 h 529771"/>
                    <a:gd name="connsiteX1" fmla="*/ 268808 w 537616"/>
                    <a:gd name="connsiteY1" fmla="*/ 0 h 529771"/>
                    <a:gd name="connsiteX2" fmla="*/ 537616 w 537616"/>
                    <a:gd name="connsiteY2" fmla="*/ 264886 h 529771"/>
                    <a:gd name="connsiteX3" fmla="*/ 268808 w 537616"/>
                    <a:gd name="connsiteY3" fmla="*/ 529772 h 529771"/>
                    <a:gd name="connsiteX4" fmla="*/ 0 w 537616"/>
                    <a:gd name="connsiteY4" fmla="*/ 264886 h 529771"/>
                    <a:gd name="connsiteX0" fmla="*/ 0 w 544245"/>
                    <a:gd name="connsiteY0" fmla="*/ 264886 h 536936"/>
                    <a:gd name="connsiteX1" fmla="*/ 268808 w 544245"/>
                    <a:gd name="connsiteY1" fmla="*/ 0 h 536936"/>
                    <a:gd name="connsiteX2" fmla="*/ 537616 w 544245"/>
                    <a:gd name="connsiteY2" fmla="*/ 264886 h 536936"/>
                    <a:gd name="connsiteX3" fmla="*/ 446136 w 544245"/>
                    <a:gd name="connsiteY3" fmla="*/ 444657 h 536936"/>
                    <a:gd name="connsiteX4" fmla="*/ 268808 w 544245"/>
                    <a:gd name="connsiteY4" fmla="*/ 529772 h 536936"/>
                    <a:gd name="connsiteX5" fmla="*/ 0 w 544245"/>
                    <a:gd name="connsiteY5" fmla="*/ 264886 h 536936"/>
                    <a:gd name="connsiteX0" fmla="*/ 7563 w 551808"/>
                    <a:gd name="connsiteY0" fmla="*/ 264886 h 529908"/>
                    <a:gd name="connsiteX1" fmla="*/ 276371 w 551808"/>
                    <a:gd name="connsiteY1" fmla="*/ 0 h 529908"/>
                    <a:gd name="connsiteX2" fmla="*/ 545179 w 551808"/>
                    <a:gd name="connsiteY2" fmla="*/ 264886 h 529908"/>
                    <a:gd name="connsiteX3" fmla="*/ 453699 w 551808"/>
                    <a:gd name="connsiteY3" fmla="*/ 444657 h 529908"/>
                    <a:gd name="connsiteX4" fmla="*/ 276371 w 551808"/>
                    <a:gd name="connsiteY4" fmla="*/ 529772 h 529908"/>
                    <a:gd name="connsiteX5" fmla="*/ 91749 w 551808"/>
                    <a:gd name="connsiteY5" fmla="*/ 458944 h 529908"/>
                    <a:gd name="connsiteX6" fmla="*/ 7563 w 551808"/>
                    <a:gd name="connsiteY6" fmla="*/ 264886 h 529908"/>
                    <a:gd name="connsiteX0" fmla="*/ 6941 w 551186"/>
                    <a:gd name="connsiteY0" fmla="*/ 264886 h 529772"/>
                    <a:gd name="connsiteX1" fmla="*/ 275749 w 551186"/>
                    <a:gd name="connsiteY1" fmla="*/ 0 h 529772"/>
                    <a:gd name="connsiteX2" fmla="*/ 544557 w 551186"/>
                    <a:gd name="connsiteY2" fmla="*/ 264886 h 529772"/>
                    <a:gd name="connsiteX3" fmla="*/ 453077 w 551186"/>
                    <a:gd name="connsiteY3" fmla="*/ 444657 h 529772"/>
                    <a:gd name="connsiteX4" fmla="*/ 275749 w 551186"/>
                    <a:gd name="connsiteY4" fmla="*/ 529772 h 529772"/>
                    <a:gd name="connsiteX5" fmla="*/ 95890 w 551186"/>
                    <a:gd name="connsiteY5" fmla="*/ 444657 h 529772"/>
                    <a:gd name="connsiteX6" fmla="*/ 6941 w 551186"/>
                    <a:gd name="connsiteY6" fmla="*/ 264886 h 529772"/>
                    <a:gd name="connsiteX0" fmla="*/ 8848 w 553093"/>
                    <a:gd name="connsiteY0" fmla="*/ 264886 h 529772"/>
                    <a:gd name="connsiteX1" fmla="*/ 277656 w 553093"/>
                    <a:gd name="connsiteY1" fmla="*/ 0 h 529772"/>
                    <a:gd name="connsiteX2" fmla="*/ 546464 w 553093"/>
                    <a:gd name="connsiteY2" fmla="*/ 264886 h 529772"/>
                    <a:gd name="connsiteX3" fmla="*/ 454984 w 553093"/>
                    <a:gd name="connsiteY3" fmla="*/ 444657 h 529772"/>
                    <a:gd name="connsiteX4" fmla="*/ 277656 w 553093"/>
                    <a:gd name="connsiteY4" fmla="*/ 529772 h 529772"/>
                    <a:gd name="connsiteX5" fmla="*/ 97797 w 553093"/>
                    <a:gd name="connsiteY5" fmla="*/ 444657 h 529772"/>
                    <a:gd name="connsiteX6" fmla="*/ 8848 w 553093"/>
                    <a:gd name="connsiteY6" fmla="*/ 264886 h 529772"/>
                    <a:gd name="connsiteX0" fmla="*/ 8848 w 553093"/>
                    <a:gd name="connsiteY0" fmla="*/ 264886 h 529772"/>
                    <a:gd name="connsiteX1" fmla="*/ 277656 w 553093"/>
                    <a:gd name="connsiteY1" fmla="*/ 0 h 529772"/>
                    <a:gd name="connsiteX2" fmla="*/ 546464 w 553093"/>
                    <a:gd name="connsiteY2" fmla="*/ 264886 h 529772"/>
                    <a:gd name="connsiteX3" fmla="*/ 454984 w 553093"/>
                    <a:gd name="connsiteY3" fmla="*/ 444657 h 529772"/>
                    <a:gd name="connsiteX4" fmla="*/ 277656 w 553093"/>
                    <a:gd name="connsiteY4" fmla="*/ 529772 h 529772"/>
                    <a:gd name="connsiteX5" fmla="*/ 97797 w 553093"/>
                    <a:gd name="connsiteY5" fmla="*/ 444657 h 529772"/>
                    <a:gd name="connsiteX6" fmla="*/ 8848 w 553093"/>
                    <a:gd name="connsiteY6" fmla="*/ 264886 h 529772"/>
                    <a:gd name="connsiteX0" fmla="*/ 8848 w 553093"/>
                    <a:gd name="connsiteY0" fmla="*/ 264886 h 529772"/>
                    <a:gd name="connsiteX1" fmla="*/ 277656 w 553093"/>
                    <a:gd name="connsiteY1" fmla="*/ 0 h 529772"/>
                    <a:gd name="connsiteX2" fmla="*/ 546464 w 553093"/>
                    <a:gd name="connsiteY2" fmla="*/ 264886 h 529772"/>
                    <a:gd name="connsiteX3" fmla="*/ 454984 w 553093"/>
                    <a:gd name="connsiteY3" fmla="*/ 444657 h 529772"/>
                    <a:gd name="connsiteX4" fmla="*/ 277656 w 553093"/>
                    <a:gd name="connsiteY4" fmla="*/ 529772 h 529772"/>
                    <a:gd name="connsiteX5" fmla="*/ 97797 w 553093"/>
                    <a:gd name="connsiteY5" fmla="*/ 444657 h 529772"/>
                    <a:gd name="connsiteX6" fmla="*/ 8848 w 553093"/>
                    <a:gd name="connsiteY6" fmla="*/ 264886 h 529772"/>
                    <a:gd name="connsiteX0" fmla="*/ 8848 w 553093"/>
                    <a:gd name="connsiteY0" fmla="*/ 264886 h 529772"/>
                    <a:gd name="connsiteX1" fmla="*/ 277656 w 553093"/>
                    <a:gd name="connsiteY1" fmla="*/ 0 h 529772"/>
                    <a:gd name="connsiteX2" fmla="*/ 546464 w 553093"/>
                    <a:gd name="connsiteY2" fmla="*/ 264886 h 529772"/>
                    <a:gd name="connsiteX3" fmla="*/ 454984 w 553093"/>
                    <a:gd name="connsiteY3" fmla="*/ 444657 h 529772"/>
                    <a:gd name="connsiteX4" fmla="*/ 277656 w 553093"/>
                    <a:gd name="connsiteY4" fmla="*/ 529772 h 529772"/>
                    <a:gd name="connsiteX5" fmla="*/ 97797 w 553093"/>
                    <a:gd name="connsiteY5" fmla="*/ 444657 h 529772"/>
                    <a:gd name="connsiteX6" fmla="*/ 8848 w 553093"/>
                    <a:gd name="connsiteY6" fmla="*/ 264886 h 529772"/>
                    <a:gd name="connsiteX0" fmla="*/ 3640 w 547885"/>
                    <a:gd name="connsiteY0" fmla="*/ 264886 h 529772"/>
                    <a:gd name="connsiteX1" fmla="*/ 272448 w 547885"/>
                    <a:gd name="connsiteY1" fmla="*/ 0 h 529772"/>
                    <a:gd name="connsiteX2" fmla="*/ 541256 w 547885"/>
                    <a:gd name="connsiteY2" fmla="*/ 264886 h 529772"/>
                    <a:gd name="connsiteX3" fmla="*/ 449776 w 547885"/>
                    <a:gd name="connsiteY3" fmla="*/ 444657 h 529772"/>
                    <a:gd name="connsiteX4" fmla="*/ 272448 w 547885"/>
                    <a:gd name="connsiteY4" fmla="*/ 529772 h 529772"/>
                    <a:gd name="connsiteX5" fmla="*/ 92589 w 547885"/>
                    <a:gd name="connsiteY5" fmla="*/ 444657 h 529772"/>
                    <a:gd name="connsiteX6" fmla="*/ 3640 w 547885"/>
                    <a:gd name="connsiteY6" fmla="*/ 264886 h 529772"/>
                    <a:gd name="connsiteX0" fmla="*/ 3640 w 547885"/>
                    <a:gd name="connsiteY0" fmla="*/ 264886 h 529772"/>
                    <a:gd name="connsiteX1" fmla="*/ 272448 w 547885"/>
                    <a:gd name="connsiteY1" fmla="*/ 0 h 529772"/>
                    <a:gd name="connsiteX2" fmla="*/ 541256 w 547885"/>
                    <a:gd name="connsiteY2" fmla="*/ 264886 h 529772"/>
                    <a:gd name="connsiteX3" fmla="*/ 449776 w 547885"/>
                    <a:gd name="connsiteY3" fmla="*/ 444657 h 529772"/>
                    <a:gd name="connsiteX4" fmla="*/ 272448 w 547885"/>
                    <a:gd name="connsiteY4" fmla="*/ 529772 h 529772"/>
                    <a:gd name="connsiteX5" fmla="*/ 92589 w 547885"/>
                    <a:gd name="connsiteY5" fmla="*/ 444657 h 529772"/>
                    <a:gd name="connsiteX6" fmla="*/ 3640 w 547885"/>
                    <a:gd name="connsiteY6" fmla="*/ 264886 h 529772"/>
                    <a:gd name="connsiteX0" fmla="*/ 3640 w 547885"/>
                    <a:gd name="connsiteY0" fmla="*/ 264886 h 529772"/>
                    <a:gd name="connsiteX1" fmla="*/ 272448 w 547885"/>
                    <a:gd name="connsiteY1" fmla="*/ 0 h 529772"/>
                    <a:gd name="connsiteX2" fmla="*/ 541256 w 547885"/>
                    <a:gd name="connsiteY2" fmla="*/ 264886 h 529772"/>
                    <a:gd name="connsiteX3" fmla="*/ 449776 w 547885"/>
                    <a:gd name="connsiteY3" fmla="*/ 444657 h 529772"/>
                    <a:gd name="connsiteX4" fmla="*/ 272448 w 547885"/>
                    <a:gd name="connsiteY4" fmla="*/ 529772 h 529772"/>
                    <a:gd name="connsiteX5" fmla="*/ 92589 w 547885"/>
                    <a:gd name="connsiteY5" fmla="*/ 444657 h 529772"/>
                    <a:gd name="connsiteX6" fmla="*/ 3640 w 547885"/>
                    <a:gd name="connsiteY6" fmla="*/ 264886 h 529772"/>
                    <a:gd name="connsiteX0" fmla="*/ 3640 w 541689"/>
                    <a:gd name="connsiteY0" fmla="*/ 264886 h 529772"/>
                    <a:gd name="connsiteX1" fmla="*/ 272448 w 541689"/>
                    <a:gd name="connsiteY1" fmla="*/ 0 h 529772"/>
                    <a:gd name="connsiteX2" fmla="*/ 541256 w 541689"/>
                    <a:gd name="connsiteY2" fmla="*/ 264886 h 529772"/>
                    <a:gd name="connsiteX3" fmla="*/ 449776 w 541689"/>
                    <a:gd name="connsiteY3" fmla="*/ 444657 h 529772"/>
                    <a:gd name="connsiteX4" fmla="*/ 272448 w 541689"/>
                    <a:gd name="connsiteY4" fmla="*/ 529772 h 529772"/>
                    <a:gd name="connsiteX5" fmla="*/ 92589 w 541689"/>
                    <a:gd name="connsiteY5" fmla="*/ 444657 h 529772"/>
                    <a:gd name="connsiteX6" fmla="*/ 3640 w 541689"/>
                    <a:gd name="connsiteY6" fmla="*/ 264886 h 529772"/>
                    <a:gd name="connsiteX0" fmla="*/ 2611 w 540649"/>
                    <a:gd name="connsiteY0" fmla="*/ 264886 h 491672"/>
                    <a:gd name="connsiteX1" fmla="*/ 271419 w 540649"/>
                    <a:gd name="connsiteY1" fmla="*/ 0 h 491672"/>
                    <a:gd name="connsiteX2" fmla="*/ 540227 w 540649"/>
                    <a:gd name="connsiteY2" fmla="*/ 264886 h 491672"/>
                    <a:gd name="connsiteX3" fmla="*/ 448747 w 540649"/>
                    <a:gd name="connsiteY3" fmla="*/ 444657 h 491672"/>
                    <a:gd name="connsiteX4" fmla="*/ 280944 w 540649"/>
                    <a:gd name="connsiteY4" fmla="*/ 491672 h 491672"/>
                    <a:gd name="connsiteX5" fmla="*/ 91560 w 540649"/>
                    <a:gd name="connsiteY5" fmla="*/ 444657 h 491672"/>
                    <a:gd name="connsiteX6" fmla="*/ 2611 w 540649"/>
                    <a:gd name="connsiteY6" fmla="*/ 264886 h 491672"/>
                    <a:gd name="connsiteX0" fmla="*/ 2611 w 546760"/>
                    <a:gd name="connsiteY0" fmla="*/ 264886 h 491820"/>
                    <a:gd name="connsiteX1" fmla="*/ 271419 w 546760"/>
                    <a:gd name="connsiteY1" fmla="*/ 0 h 491820"/>
                    <a:gd name="connsiteX2" fmla="*/ 540227 w 546760"/>
                    <a:gd name="connsiteY2" fmla="*/ 264886 h 491820"/>
                    <a:gd name="connsiteX3" fmla="*/ 448747 w 546760"/>
                    <a:gd name="connsiteY3" fmla="*/ 435132 h 491820"/>
                    <a:gd name="connsiteX4" fmla="*/ 280944 w 546760"/>
                    <a:gd name="connsiteY4" fmla="*/ 491672 h 491820"/>
                    <a:gd name="connsiteX5" fmla="*/ 91560 w 546760"/>
                    <a:gd name="connsiteY5" fmla="*/ 444657 h 491820"/>
                    <a:gd name="connsiteX6" fmla="*/ 2611 w 546760"/>
                    <a:gd name="connsiteY6" fmla="*/ 264886 h 491820"/>
                    <a:gd name="connsiteX0" fmla="*/ 2611 w 540241"/>
                    <a:gd name="connsiteY0" fmla="*/ 264886 h 491820"/>
                    <a:gd name="connsiteX1" fmla="*/ 271419 w 540241"/>
                    <a:gd name="connsiteY1" fmla="*/ 0 h 491820"/>
                    <a:gd name="connsiteX2" fmla="*/ 540227 w 540241"/>
                    <a:gd name="connsiteY2" fmla="*/ 264886 h 491820"/>
                    <a:gd name="connsiteX3" fmla="*/ 448747 w 540241"/>
                    <a:gd name="connsiteY3" fmla="*/ 435132 h 491820"/>
                    <a:gd name="connsiteX4" fmla="*/ 280944 w 540241"/>
                    <a:gd name="connsiteY4" fmla="*/ 491672 h 491820"/>
                    <a:gd name="connsiteX5" fmla="*/ 91560 w 540241"/>
                    <a:gd name="connsiteY5" fmla="*/ 444657 h 491820"/>
                    <a:gd name="connsiteX6" fmla="*/ 2611 w 540241"/>
                    <a:gd name="connsiteY6" fmla="*/ 264886 h 491820"/>
                    <a:gd name="connsiteX0" fmla="*/ 67 w 537697"/>
                    <a:gd name="connsiteY0" fmla="*/ 264886 h 491820"/>
                    <a:gd name="connsiteX1" fmla="*/ 268875 w 537697"/>
                    <a:gd name="connsiteY1" fmla="*/ 0 h 491820"/>
                    <a:gd name="connsiteX2" fmla="*/ 537683 w 537697"/>
                    <a:gd name="connsiteY2" fmla="*/ 264886 h 491820"/>
                    <a:gd name="connsiteX3" fmla="*/ 446203 w 537697"/>
                    <a:gd name="connsiteY3" fmla="*/ 435132 h 491820"/>
                    <a:gd name="connsiteX4" fmla="*/ 278400 w 537697"/>
                    <a:gd name="connsiteY4" fmla="*/ 491672 h 491820"/>
                    <a:gd name="connsiteX5" fmla="*/ 89016 w 537697"/>
                    <a:gd name="connsiteY5" fmla="*/ 444657 h 491820"/>
                    <a:gd name="connsiteX6" fmla="*/ 67 w 537697"/>
                    <a:gd name="connsiteY6" fmla="*/ 264886 h 491820"/>
                    <a:gd name="connsiteX0" fmla="*/ 5918 w 543548"/>
                    <a:gd name="connsiteY0" fmla="*/ 264886 h 491975"/>
                    <a:gd name="connsiteX1" fmla="*/ 274726 w 543548"/>
                    <a:gd name="connsiteY1" fmla="*/ 0 h 491975"/>
                    <a:gd name="connsiteX2" fmla="*/ 543534 w 543548"/>
                    <a:gd name="connsiteY2" fmla="*/ 264886 h 491975"/>
                    <a:gd name="connsiteX3" fmla="*/ 452054 w 543548"/>
                    <a:gd name="connsiteY3" fmla="*/ 435132 h 491975"/>
                    <a:gd name="connsiteX4" fmla="*/ 284251 w 543548"/>
                    <a:gd name="connsiteY4" fmla="*/ 491672 h 491975"/>
                    <a:gd name="connsiteX5" fmla="*/ 104392 w 543548"/>
                    <a:gd name="connsiteY5" fmla="*/ 416082 h 491975"/>
                    <a:gd name="connsiteX6" fmla="*/ 5918 w 543548"/>
                    <a:gd name="connsiteY6" fmla="*/ 264886 h 491975"/>
                    <a:gd name="connsiteX0" fmla="*/ 5877 w 543507"/>
                    <a:gd name="connsiteY0" fmla="*/ 264886 h 442241"/>
                    <a:gd name="connsiteX1" fmla="*/ 274685 w 543507"/>
                    <a:gd name="connsiteY1" fmla="*/ 0 h 442241"/>
                    <a:gd name="connsiteX2" fmla="*/ 543493 w 543507"/>
                    <a:gd name="connsiteY2" fmla="*/ 264886 h 442241"/>
                    <a:gd name="connsiteX3" fmla="*/ 452013 w 543507"/>
                    <a:gd name="connsiteY3" fmla="*/ 435132 h 442241"/>
                    <a:gd name="connsiteX4" fmla="*/ 279448 w 543507"/>
                    <a:gd name="connsiteY4" fmla="*/ 410709 h 442241"/>
                    <a:gd name="connsiteX5" fmla="*/ 104351 w 543507"/>
                    <a:gd name="connsiteY5" fmla="*/ 416082 h 442241"/>
                    <a:gd name="connsiteX6" fmla="*/ 5877 w 543507"/>
                    <a:gd name="connsiteY6" fmla="*/ 264886 h 442241"/>
                    <a:gd name="connsiteX0" fmla="*/ 5877 w 550665"/>
                    <a:gd name="connsiteY0" fmla="*/ 264886 h 425939"/>
                    <a:gd name="connsiteX1" fmla="*/ 274685 w 550665"/>
                    <a:gd name="connsiteY1" fmla="*/ 0 h 425939"/>
                    <a:gd name="connsiteX2" fmla="*/ 543493 w 550665"/>
                    <a:gd name="connsiteY2" fmla="*/ 264886 h 425939"/>
                    <a:gd name="connsiteX3" fmla="*/ 456776 w 550665"/>
                    <a:gd name="connsiteY3" fmla="*/ 406557 h 425939"/>
                    <a:gd name="connsiteX4" fmla="*/ 279448 w 550665"/>
                    <a:gd name="connsiteY4" fmla="*/ 410709 h 425939"/>
                    <a:gd name="connsiteX5" fmla="*/ 104351 w 550665"/>
                    <a:gd name="connsiteY5" fmla="*/ 416082 h 425939"/>
                    <a:gd name="connsiteX6" fmla="*/ 5877 w 550665"/>
                    <a:gd name="connsiteY6" fmla="*/ 264886 h 425939"/>
                    <a:gd name="connsiteX0" fmla="*/ 5877 w 543827"/>
                    <a:gd name="connsiteY0" fmla="*/ 264886 h 425939"/>
                    <a:gd name="connsiteX1" fmla="*/ 274685 w 543827"/>
                    <a:gd name="connsiteY1" fmla="*/ 0 h 425939"/>
                    <a:gd name="connsiteX2" fmla="*/ 543493 w 543827"/>
                    <a:gd name="connsiteY2" fmla="*/ 264886 h 425939"/>
                    <a:gd name="connsiteX3" fmla="*/ 456776 w 543827"/>
                    <a:gd name="connsiteY3" fmla="*/ 406557 h 425939"/>
                    <a:gd name="connsiteX4" fmla="*/ 279448 w 543827"/>
                    <a:gd name="connsiteY4" fmla="*/ 410709 h 425939"/>
                    <a:gd name="connsiteX5" fmla="*/ 104351 w 543827"/>
                    <a:gd name="connsiteY5" fmla="*/ 416082 h 425939"/>
                    <a:gd name="connsiteX6" fmla="*/ 5877 w 543827"/>
                    <a:gd name="connsiteY6" fmla="*/ 264886 h 425939"/>
                    <a:gd name="connsiteX0" fmla="*/ 1 w 537951"/>
                    <a:gd name="connsiteY0" fmla="*/ 264886 h 425939"/>
                    <a:gd name="connsiteX1" fmla="*/ 268809 w 537951"/>
                    <a:gd name="connsiteY1" fmla="*/ 0 h 425939"/>
                    <a:gd name="connsiteX2" fmla="*/ 537617 w 537951"/>
                    <a:gd name="connsiteY2" fmla="*/ 264886 h 425939"/>
                    <a:gd name="connsiteX3" fmla="*/ 450900 w 537951"/>
                    <a:gd name="connsiteY3" fmla="*/ 406557 h 425939"/>
                    <a:gd name="connsiteX4" fmla="*/ 273572 w 537951"/>
                    <a:gd name="connsiteY4" fmla="*/ 410709 h 425939"/>
                    <a:gd name="connsiteX5" fmla="*/ 98475 w 537951"/>
                    <a:gd name="connsiteY5" fmla="*/ 416082 h 425939"/>
                    <a:gd name="connsiteX6" fmla="*/ 1 w 537951"/>
                    <a:gd name="connsiteY6" fmla="*/ 264886 h 425939"/>
                    <a:gd name="connsiteX0" fmla="*/ 5876 w 543826"/>
                    <a:gd name="connsiteY0" fmla="*/ 264886 h 419665"/>
                    <a:gd name="connsiteX1" fmla="*/ 274684 w 543826"/>
                    <a:gd name="connsiteY1" fmla="*/ 0 h 419665"/>
                    <a:gd name="connsiteX2" fmla="*/ 543492 w 543826"/>
                    <a:gd name="connsiteY2" fmla="*/ 264886 h 419665"/>
                    <a:gd name="connsiteX3" fmla="*/ 456775 w 543826"/>
                    <a:gd name="connsiteY3" fmla="*/ 406557 h 419665"/>
                    <a:gd name="connsiteX4" fmla="*/ 279447 w 543826"/>
                    <a:gd name="connsiteY4" fmla="*/ 410709 h 419665"/>
                    <a:gd name="connsiteX5" fmla="*/ 104350 w 543826"/>
                    <a:gd name="connsiteY5" fmla="*/ 382744 h 419665"/>
                    <a:gd name="connsiteX6" fmla="*/ 5876 w 543826"/>
                    <a:gd name="connsiteY6" fmla="*/ 264886 h 419665"/>
                    <a:gd name="connsiteX0" fmla="*/ 5876 w 543826"/>
                    <a:gd name="connsiteY0" fmla="*/ 264886 h 409137"/>
                    <a:gd name="connsiteX1" fmla="*/ 274684 w 543826"/>
                    <a:gd name="connsiteY1" fmla="*/ 0 h 409137"/>
                    <a:gd name="connsiteX2" fmla="*/ 543492 w 543826"/>
                    <a:gd name="connsiteY2" fmla="*/ 264886 h 409137"/>
                    <a:gd name="connsiteX3" fmla="*/ 456775 w 543826"/>
                    <a:gd name="connsiteY3" fmla="*/ 406557 h 409137"/>
                    <a:gd name="connsiteX4" fmla="*/ 279447 w 543826"/>
                    <a:gd name="connsiteY4" fmla="*/ 358322 h 409137"/>
                    <a:gd name="connsiteX5" fmla="*/ 104350 w 543826"/>
                    <a:gd name="connsiteY5" fmla="*/ 382744 h 409137"/>
                    <a:gd name="connsiteX6" fmla="*/ 5876 w 543826"/>
                    <a:gd name="connsiteY6" fmla="*/ 264886 h 409137"/>
                    <a:gd name="connsiteX0" fmla="*/ 5876 w 551304"/>
                    <a:gd name="connsiteY0" fmla="*/ 264886 h 386452"/>
                    <a:gd name="connsiteX1" fmla="*/ 274684 w 551304"/>
                    <a:gd name="connsiteY1" fmla="*/ 0 h 386452"/>
                    <a:gd name="connsiteX2" fmla="*/ 543492 w 551304"/>
                    <a:gd name="connsiteY2" fmla="*/ 264886 h 386452"/>
                    <a:gd name="connsiteX3" fmla="*/ 461537 w 551304"/>
                    <a:gd name="connsiteY3" fmla="*/ 373220 h 386452"/>
                    <a:gd name="connsiteX4" fmla="*/ 279447 w 551304"/>
                    <a:gd name="connsiteY4" fmla="*/ 358322 h 386452"/>
                    <a:gd name="connsiteX5" fmla="*/ 104350 w 551304"/>
                    <a:gd name="connsiteY5" fmla="*/ 382744 h 386452"/>
                    <a:gd name="connsiteX6" fmla="*/ 5876 w 551304"/>
                    <a:gd name="connsiteY6" fmla="*/ 264886 h 386452"/>
                    <a:gd name="connsiteX0" fmla="*/ 5876 w 551304"/>
                    <a:gd name="connsiteY0" fmla="*/ 264886 h 377731"/>
                    <a:gd name="connsiteX1" fmla="*/ 274684 w 551304"/>
                    <a:gd name="connsiteY1" fmla="*/ 0 h 377731"/>
                    <a:gd name="connsiteX2" fmla="*/ 543492 w 551304"/>
                    <a:gd name="connsiteY2" fmla="*/ 264886 h 377731"/>
                    <a:gd name="connsiteX3" fmla="*/ 461537 w 551304"/>
                    <a:gd name="connsiteY3" fmla="*/ 373220 h 377731"/>
                    <a:gd name="connsiteX4" fmla="*/ 279447 w 551304"/>
                    <a:gd name="connsiteY4" fmla="*/ 358322 h 377731"/>
                    <a:gd name="connsiteX5" fmla="*/ 104350 w 551304"/>
                    <a:gd name="connsiteY5" fmla="*/ 368456 h 377731"/>
                    <a:gd name="connsiteX6" fmla="*/ 5876 w 551304"/>
                    <a:gd name="connsiteY6" fmla="*/ 264886 h 377731"/>
                    <a:gd name="connsiteX0" fmla="*/ 5876 w 551304"/>
                    <a:gd name="connsiteY0" fmla="*/ 264886 h 373566"/>
                    <a:gd name="connsiteX1" fmla="*/ 274684 w 551304"/>
                    <a:gd name="connsiteY1" fmla="*/ 0 h 373566"/>
                    <a:gd name="connsiteX2" fmla="*/ 543492 w 551304"/>
                    <a:gd name="connsiteY2" fmla="*/ 264886 h 373566"/>
                    <a:gd name="connsiteX3" fmla="*/ 461537 w 551304"/>
                    <a:gd name="connsiteY3" fmla="*/ 363695 h 373566"/>
                    <a:gd name="connsiteX4" fmla="*/ 279447 w 551304"/>
                    <a:gd name="connsiteY4" fmla="*/ 358322 h 373566"/>
                    <a:gd name="connsiteX5" fmla="*/ 104350 w 551304"/>
                    <a:gd name="connsiteY5" fmla="*/ 368456 h 373566"/>
                    <a:gd name="connsiteX6" fmla="*/ 5876 w 551304"/>
                    <a:gd name="connsiteY6" fmla="*/ 264886 h 373566"/>
                    <a:gd name="connsiteX0" fmla="*/ 5876 w 551304"/>
                    <a:gd name="connsiteY0" fmla="*/ 264886 h 370020"/>
                    <a:gd name="connsiteX1" fmla="*/ 274684 w 551304"/>
                    <a:gd name="connsiteY1" fmla="*/ 0 h 370020"/>
                    <a:gd name="connsiteX2" fmla="*/ 543492 w 551304"/>
                    <a:gd name="connsiteY2" fmla="*/ 264886 h 370020"/>
                    <a:gd name="connsiteX3" fmla="*/ 461537 w 551304"/>
                    <a:gd name="connsiteY3" fmla="*/ 363695 h 370020"/>
                    <a:gd name="connsiteX4" fmla="*/ 279447 w 551304"/>
                    <a:gd name="connsiteY4" fmla="*/ 329747 h 370020"/>
                    <a:gd name="connsiteX5" fmla="*/ 104350 w 551304"/>
                    <a:gd name="connsiteY5" fmla="*/ 368456 h 370020"/>
                    <a:gd name="connsiteX6" fmla="*/ 5876 w 551304"/>
                    <a:gd name="connsiteY6" fmla="*/ 264886 h 370020"/>
                    <a:gd name="connsiteX0" fmla="*/ 1 w 545429"/>
                    <a:gd name="connsiteY0" fmla="*/ 264886 h 370020"/>
                    <a:gd name="connsiteX1" fmla="*/ 268809 w 545429"/>
                    <a:gd name="connsiteY1" fmla="*/ 0 h 370020"/>
                    <a:gd name="connsiteX2" fmla="*/ 537617 w 545429"/>
                    <a:gd name="connsiteY2" fmla="*/ 264886 h 370020"/>
                    <a:gd name="connsiteX3" fmla="*/ 455662 w 545429"/>
                    <a:gd name="connsiteY3" fmla="*/ 363695 h 370020"/>
                    <a:gd name="connsiteX4" fmla="*/ 273572 w 545429"/>
                    <a:gd name="connsiteY4" fmla="*/ 329747 h 370020"/>
                    <a:gd name="connsiteX5" fmla="*/ 98475 w 545429"/>
                    <a:gd name="connsiteY5" fmla="*/ 368456 h 370020"/>
                    <a:gd name="connsiteX6" fmla="*/ 1 w 545429"/>
                    <a:gd name="connsiteY6" fmla="*/ 264886 h 370020"/>
                    <a:gd name="connsiteX0" fmla="*/ 1 w 538968"/>
                    <a:gd name="connsiteY0" fmla="*/ 264886 h 370020"/>
                    <a:gd name="connsiteX1" fmla="*/ 268809 w 538968"/>
                    <a:gd name="connsiteY1" fmla="*/ 0 h 370020"/>
                    <a:gd name="connsiteX2" fmla="*/ 537617 w 538968"/>
                    <a:gd name="connsiteY2" fmla="*/ 264886 h 370020"/>
                    <a:gd name="connsiteX3" fmla="*/ 455662 w 538968"/>
                    <a:gd name="connsiteY3" fmla="*/ 363695 h 370020"/>
                    <a:gd name="connsiteX4" fmla="*/ 273572 w 538968"/>
                    <a:gd name="connsiteY4" fmla="*/ 329747 h 370020"/>
                    <a:gd name="connsiteX5" fmla="*/ 98475 w 538968"/>
                    <a:gd name="connsiteY5" fmla="*/ 368456 h 370020"/>
                    <a:gd name="connsiteX6" fmla="*/ 1 w 538968"/>
                    <a:gd name="connsiteY6" fmla="*/ 264886 h 370020"/>
                    <a:gd name="connsiteX0" fmla="*/ 1 w 537732"/>
                    <a:gd name="connsiteY0" fmla="*/ 264886 h 370020"/>
                    <a:gd name="connsiteX1" fmla="*/ 268809 w 537732"/>
                    <a:gd name="connsiteY1" fmla="*/ 0 h 370020"/>
                    <a:gd name="connsiteX2" fmla="*/ 537617 w 537732"/>
                    <a:gd name="connsiteY2" fmla="*/ 264886 h 370020"/>
                    <a:gd name="connsiteX3" fmla="*/ 455662 w 537732"/>
                    <a:gd name="connsiteY3" fmla="*/ 363695 h 370020"/>
                    <a:gd name="connsiteX4" fmla="*/ 273572 w 537732"/>
                    <a:gd name="connsiteY4" fmla="*/ 329747 h 370020"/>
                    <a:gd name="connsiteX5" fmla="*/ 98475 w 537732"/>
                    <a:gd name="connsiteY5" fmla="*/ 368456 h 370020"/>
                    <a:gd name="connsiteX6" fmla="*/ 1 w 537732"/>
                    <a:gd name="connsiteY6" fmla="*/ 264886 h 370020"/>
                    <a:gd name="connsiteX0" fmla="*/ 1 w 537730"/>
                    <a:gd name="connsiteY0" fmla="*/ 264886 h 368814"/>
                    <a:gd name="connsiteX1" fmla="*/ 268809 w 537730"/>
                    <a:gd name="connsiteY1" fmla="*/ 0 h 368814"/>
                    <a:gd name="connsiteX2" fmla="*/ 537617 w 537730"/>
                    <a:gd name="connsiteY2" fmla="*/ 264886 h 368814"/>
                    <a:gd name="connsiteX3" fmla="*/ 455662 w 537730"/>
                    <a:gd name="connsiteY3" fmla="*/ 363695 h 368814"/>
                    <a:gd name="connsiteX4" fmla="*/ 278335 w 537730"/>
                    <a:gd name="connsiteY4" fmla="*/ 301172 h 368814"/>
                    <a:gd name="connsiteX5" fmla="*/ 98475 w 537730"/>
                    <a:gd name="connsiteY5" fmla="*/ 368456 h 368814"/>
                    <a:gd name="connsiteX6" fmla="*/ 1 w 537730"/>
                    <a:gd name="connsiteY6" fmla="*/ 264886 h 368814"/>
                    <a:gd name="connsiteX0" fmla="*/ 5918 w 543647"/>
                    <a:gd name="connsiteY0" fmla="*/ 264886 h 364085"/>
                    <a:gd name="connsiteX1" fmla="*/ 274726 w 543647"/>
                    <a:gd name="connsiteY1" fmla="*/ 0 h 364085"/>
                    <a:gd name="connsiteX2" fmla="*/ 543534 w 543647"/>
                    <a:gd name="connsiteY2" fmla="*/ 264886 h 364085"/>
                    <a:gd name="connsiteX3" fmla="*/ 461579 w 543647"/>
                    <a:gd name="connsiteY3" fmla="*/ 363695 h 364085"/>
                    <a:gd name="connsiteX4" fmla="*/ 284252 w 543647"/>
                    <a:gd name="connsiteY4" fmla="*/ 301172 h 364085"/>
                    <a:gd name="connsiteX5" fmla="*/ 104392 w 543647"/>
                    <a:gd name="connsiteY5" fmla="*/ 349406 h 364085"/>
                    <a:gd name="connsiteX6" fmla="*/ 5918 w 543647"/>
                    <a:gd name="connsiteY6" fmla="*/ 264886 h 364085"/>
                    <a:gd name="connsiteX0" fmla="*/ 5918 w 551287"/>
                    <a:gd name="connsiteY0" fmla="*/ 264886 h 349877"/>
                    <a:gd name="connsiteX1" fmla="*/ 274726 w 551287"/>
                    <a:gd name="connsiteY1" fmla="*/ 0 h 349877"/>
                    <a:gd name="connsiteX2" fmla="*/ 543534 w 551287"/>
                    <a:gd name="connsiteY2" fmla="*/ 264886 h 349877"/>
                    <a:gd name="connsiteX3" fmla="*/ 461579 w 551287"/>
                    <a:gd name="connsiteY3" fmla="*/ 349407 h 349877"/>
                    <a:gd name="connsiteX4" fmla="*/ 284252 w 551287"/>
                    <a:gd name="connsiteY4" fmla="*/ 301172 h 349877"/>
                    <a:gd name="connsiteX5" fmla="*/ 104392 w 551287"/>
                    <a:gd name="connsiteY5" fmla="*/ 349406 h 349877"/>
                    <a:gd name="connsiteX6" fmla="*/ 5918 w 551287"/>
                    <a:gd name="connsiteY6" fmla="*/ 264886 h 349877"/>
                    <a:gd name="connsiteX0" fmla="*/ 5918 w 543806"/>
                    <a:gd name="connsiteY0" fmla="*/ 264886 h 349877"/>
                    <a:gd name="connsiteX1" fmla="*/ 274726 w 543806"/>
                    <a:gd name="connsiteY1" fmla="*/ 0 h 349877"/>
                    <a:gd name="connsiteX2" fmla="*/ 543534 w 543806"/>
                    <a:gd name="connsiteY2" fmla="*/ 264886 h 349877"/>
                    <a:gd name="connsiteX3" fmla="*/ 461579 w 543806"/>
                    <a:gd name="connsiteY3" fmla="*/ 349407 h 349877"/>
                    <a:gd name="connsiteX4" fmla="*/ 284252 w 543806"/>
                    <a:gd name="connsiteY4" fmla="*/ 301172 h 349877"/>
                    <a:gd name="connsiteX5" fmla="*/ 104392 w 543806"/>
                    <a:gd name="connsiteY5" fmla="*/ 349406 h 349877"/>
                    <a:gd name="connsiteX6" fmla="*/ 5918 w 543806"/>
                    <a:gd name="connsiteY6" fmla="*/ 264886 h 349877"/>
                    <a:gd name="connsiteX0" fmla="*/ 1 w 537889"/>
                    <a:gd name="connsiteY0" fmla="*/ 264886 h 349877"/>
                    <a:gd name="connsiteX1" fmla="*/ 268809 w 537889"/>
                    <a:gd name="connsiteY1" fmla="*/ 0 h 349877"/>
                    <a:gd name="connsiteX2" fmla="*/ 537617 w 537889"/>
                    <a:gd name="connsiteY2" fmla="*/ 264886 h 349877"/>
                    <a:gd name="connsiteX3" fmla="*/ 455662 w 537889"/>
                    <a:gd name="connsiteY3" fmla="*/ 349407 h 349877"/>
                    <a:gd name="connsiteX4" fmla="*/ 278335 w 537889"/>
                    <a:gd name="connsiteY4" fmla="*/ 301172 h 349877"/>
                    <a:gd name="connsiteX5" fmla="*/ 98475 w 537889"/>
                    <a:gd name="connsiteY5" fmla="*/ 349406 h 349877"/>
                    <a:gd name="connsiteX6" fmla="*/ 1 w 537889"/>
                    <a:gd name="connsiteY6" fmla="*/ 264886 h 349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7889" h="349877">
                      <a:moveTo>
                        <a:pt x="1" y="264886"/>
                      </a:moveTo>
                      <a:cubicBezTo>
                        <a:pt x="-185" y="201889"/>
                        <a:pt x="120350" y="0"/>
                        <a:pt x="268809" y="0"/>
                      </a:cubicBezTo>
                      <a:cubicBezTo>
                        <a:pt x="417268" y="0"/>
                        <a:pt x="544575" y="201889"/>
                        <a:pt x="537617" y="264886"/>
                      </a:cubicBezTo>
                      <a:cubicBezTo>
                        <a:pt x="530659" y="327883"/>
                        <a:pt x="498876" y="343359"/>
                        <a:pt x="455662" y="349407"/>
                      </a:cubicBezTo>
                      <a:cubicBezTo>
                        <a:pt x="412448" y="355455"/>
                        <a:pt x="337866" y="301172"/>
                        <a:pt x="278335" y="301172"/>
                      </a:cubicBezTo>
                      <a:cubicBezTo>
                        <a:pt x="218804" y="301172"/>
                        <a:pt x="144864" y="355454"/>
                        <a:pt x="98475" y="349406"/>
                      </a:cubicBezTo>
                      <a:cubicBezTo>
                        <a:pt x="52086" y="343358"/>
                        <a:pt x="187" y="327883"/>
                        <a:pt x="1" y="264886"/>
                      </a:cubicBezTo>
                      <a:close/>
                    </a:path>
                  </a:pathLst>
                </a:custGeom>
                <a:solidFill>
                  <a:srgbClr val="001965"/>
                </a:solidFill>
                <a:ln w="254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grpSp>
              <p:nvGrpSpPr>
                <p:cNvPr id="35" name="Group 154">
                  <a:extLst>
                    <a:ext uri="{FF2B5EF4-FFF2-40B4-BE49-F238E27FC236}">
                      <a16:creationId xmlns:a16="http://schemas.microsoft.com/office/drawing/2014/main" id="{F6CBD46F-0F10-4273-8AF6-3152E521EC37}"/>
                    </a:ext>
                  </a:extLst>
                </p:cNvPr>
                <p:cNvGrpSpPr/>
                <p:nvPr/>
              </p:nvGrpSpPr>
              <p:grpSpPr>
                <a:xfrm>
                  <a:off x="5296397" y="3658361"/>
                  <a:ext cx="343618" cy="149320"/>
                  <a:chOff x="1674017" y="3793207"/>
                  <a:chExt cx="827676" cy="359668"/>
                </a:xfrm>
                <a:solidFill>
                  <a:srgbClr val="3B97DE"/>
                </a:solidFill>
              </p:grpSpPr>
              <p:sp>
                <p:nvSpPr>
                  <p:cNvPr id="36" name="Oval 155">
                    <a:extLst>
                      <a:ext uri="{FF2B5EF4-FFF2-40B4-BE49-F238E27FC236}">
                        <a16:creationId xmlns:a16="http://schemas.microsoft.com/office/drawing/2014/main" id="{441F48A1-5F20-4318-A7C3-53698BE7B4BB}"/>
                      </a:ext>
                    </a:extLst>
                  </p:cNvPr>
                  <p:cNvSpPr/>
                  <p:nvPr/>
                </p:nvSpPr>
                <p:spPr>
                  <a:xfrm rot="21114906">
                    <a:off x="2048413" y="4017922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37" name="Oval 186">
                    <a:extLst>
                      <a:ext uri="{FF2B5EF4-FFF2-40B4-BE49-F238E27FC236}">
                        <a16:creationId xmlns:a16="http://schemas.microsoft.com/office/drawing/2014/main" id="{0D2CDE1B-7C95-4B84-B92E-07C72E684FF0}"/>
                      </a:ext>
                    </a:extLst>
                  </p:cNvPr>
                  <p:cNvSpPr/>
                  <p:nvPr/>
                </p:nvSpPr>
                <p:spPr>
                  <a:xfrm rot="1704388">
                    <a:off x="1789833" y="3907572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38" name="Oval 187">
                    <a:extLst>
                      <a:ext uri="{FF2B5EF4-FFF2-40B4-BE49-F238E27FC236}">
                        <a16:creationId xmlns:a16="http://schemas.microsoft.com/office/drawing/2014/main" id="{A50703D2-939C-445E-A136-1A61F1E2BA13}"/>
                      </a:ext>
                    </a:extLst>
                  </p:cNvPr>
                  <p:cNvSpPr/>
                  <p:nvPr/>
                </p:nvSpPr>
                <p:spPr>
                  <a:xfrm rot="20200461">
                    <a:off x="2182780" y="3979115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39" name="Oval 188">
                    <a:extLst>
                      <a:ext uri="{FF2B5EF4-FFF2-40B4-BE49-F238E27FC236}">
                        <a16:creationId xmlns:a16="http://schemas.microsoft.com/office/drawing/2014/main" id="{D87BDB34-42AA-4190-BDBC-90DBFF15B59F}"/>
                      </a:ext>
                    </a:extLst>
                  </p:cNvPr>
                  <p:cNvSpPr/>
                  <p:nvPr/>
                </p:nvSpPr>
                <p:spPr>
                  <a:xfrm rot="1704388">
                    <a:off x="1855547" y="3985995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40" name="Oval 189">
                    <a:extLst>
                      <a:ext uri="{FF2B5EF4-FFF2-40B4-BE49-F238E27FC236}">
                        <a16:creationId xmlns:a16="http://schemas.microsoft.com/office/drawing/2014/main" id="{2E008C55-1620-472E-A3B4-83B169A78B64}"/>
                      </a:ext>
                    </a:extLst>
                  </p:cNvPr>
                  <p:cNvSpPr/>
                  <p:nvPr/>
                </p:nvSpPr>
                <p:spPr>
                  <a:xfrm>
                    <a:off x="1915200" y="3932973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41" name="Oval 190">
                    <a:extLst>
                      <a:ext uri="{FF2B5EF4-FFF2-40B4-BE49-F238E27FC236}">
                        <a16:creationId xmlns:a16="http://schemas.microsoft.com/office/drawing/2014/main" id="{A942C602-625F-4CB7-A260-78811DD86D49}"/>
                      </a:ext>
                    </a:extLst>
                  </p:cNvPr>
                  <p:cNvSpPr/>
                  <p:nvPr/>
                </p:nvSpPr>
                <p:spPr>
                  <a:xfrm>
                    <a:off x="2037325" y="3913200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42" name="Oval 191">
                    <a:extLst>
                      <a:ext uri="{FF2B5EF4-FFF2-40B4-BE49-F238E27FC236}">
                        <a16:creationId xmlns:a16="http://schemas.microsoft.com/office/drawing/2014/main" id="{1BACA360-E996-4A33-8D3D-E1B3A45983A8}"/>
                      </a:ext>
                    </a:extLst>
                  </p:cNvPr>
                  <p:cNvSpPr/>
                  <p:nvPr/>
                </p:nvSpPr>
                <p:spPr>
                  <a:xfrm>
                    <a:off x="2169205" y="3926125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43" name="Oval 192">
                    <a:extLst>
                      <a:ext uri="{FF2B5EF4-FFF2-40B4-BE49-F238E27FC236}">
                        <a16:creationId xmlns:a16="http://schemas.microsoft.com/office/drawing/2014/main" id="{F7F3387A-BF47-40DF-94C5-258A6D954EB8}"/>
                      </a:ext>
                    </a:extLst>
                  </p:cNvPr>
                  <p:cNvSpPr/>
                  <p:nvPr/>
                </p:nvSpPr>
                <p:spPr>
                  <a:xfrm rot="20743210">
                    <a:off x="2281062" y="3909849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44" name="Oval 193">
                    <a:extLst>
                      <a:ext uri="{FF2B5EF4-FFF2-40B4-BE49-F238E27FC236}">
                        <a16:creationId xmlns:a16="http://schemas.microsoft.com/office/drawing/2014/main" id="{A248A9D1-2E01-404A-A96F-89FA33C2E1F5}"/>
                      </a:ext>
                    </a:extLst>
                  </p:cNvPr>
                  <p:cNvSpPr/>
                  <p:nvPr/>
                </p:nvSpPr>
                <p:spPr>
                  <a:xfrm rot="20743210">
                    <a:off x="1946978" y="3983858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45" name="Oval 194">
                    <a:extLst>
                      <a:ext uri="{FF2B5EF4-FFF2-40B4-BE49-F238E27FC236}">
                        <a16:creationId xmlns:a16="http://schemas.microsoft.com/office/drawing/2014/main" id="{41C46CE3-3D17-4933-88AF-1936B9476DF9}"/>
                      </a:ext>
                    </a:extLst>
                  </p:cNvPr>
                  <p:cNvSpPr/>
                  <p:nvPr/>
                </p:nvSpPr>
                <p:spPr>
                  <a:xfrm rot="433078">
                    <a:off x="2062821" y="3969065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46" name="Oval 195">
                    <a:extLst>
                      <a:ext uri="{FF2B5EF4-FFF2-40B4-BE49-F238E27FC236}">
                        <a16:creationId xmlns:a16="http://schemas.microsoft.com/office/drawing/2014/main" id="{05F520E2-F763-4C22-8689-DE200E1B7047}"/>
                      </a:ext>
                    </a:extLst>
                  </p:cNvPr>
                  <p:cNvSpPr/>
                  <p:nvPr/>
                </p:nvSpPr>
                <p:spPr>
                  <a:xfrm rot="21422751">
                    <a:off x="1860755" y="3849579"/>
                    <a:ext cx="246506" cy="101108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47" name="Oval 196">
                    <a:extLst>
                      <a:ext uri="{FF2B5EF4-FFF2-40B4-BE49-F238E27FC236}">
                        <a16:creationId xmlns:a16="http://schemas.microsoft.com/office/drawing/2014/main" id="{04CF3E65-1A2A-429F-9A61-E784A56144B3}"/>
                      </a:ext>
                    </a:extLst>
                  </p:cNvPr>
                  <p:cNvSpPr/>
                  <p:nvPr/>
                </p:nvSpPr>
                <p:spPr>
                  <a:xfrm rot="690808">
                    <a:off x="2031777" y="3793207"/>
                    <a:ext cx="246506" cy="101108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48" name="Oval 197">
                    <a:extLst>
                      <a:ext uri="{FF2B5EF4-FFF2-40B4-BE49-F238E27FC236}">
                        <a16:creationId xmlns:a16="http://schemas.microsoft.com/office/drawing/2014/main" id="{07154A7B-DAA4-4B7E-9E59-F4A0C6879C2B}"/>
                      </a:ext>
                    </a:extLst>
                  </p:cNvPr>
                  <p:cNvSpPr/>
                  <p:nvPr/>
                </p:nvSpPr>
                <p:spPr>
                  <a:xfrm rot="690808">
                    <a:off x="2089494" y="3864571"/>
                    <a:ext cx="246506" cy="101108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49" name="Oval 198">
                    <a:extLst>
                      <a:ext uri="{FF2B5EF4-FFF2-40B4-BE49-F238E27FC236}">
                        <a16:creationId xmlns:a16="http://schemas.microsoft.com/office/drawing/2014/main" id="{976D81EE-052A-4B27-823E-435A2E592D5D}"/>
                      </a:ext>
                    </a:extLst>
                  </p:cNvPr>
                  <p:cNvSpPr/>
                  <p:nvPr/>
                </p:nvSpPr>
                <p:spPr>
                  <a:xfrm rot="1060835">
                    <a:off x="2235376" y="3841173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50" name="Oval 199">
                    <a:extLst>
                      <a:ext uri="{FF2B5EF4-FFF2-40B4-BE49-F238E27FC236}">
                        <a16:creationId xmlns:a16="http://schemas.microsoft.com/office/drawing/2014/main" id="{ECDE5456-792F-44DC-AB58-10CF187916FA}"/>
                      </a:ext>
                    </a:extLst>
                  </p:cNvPr>
                  <p:cNvSpPr/>
                  <p:nvPr/>
                </p:nvSpPr>
                <p:spPr>
                  <a:xfrm rot="1060835">
                    <a:off x="1746483" y="3841173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51" name="Oval 200">
                    <a:extLst>
                      <a:ext uri="{FF2B5EF4-FFF2-40B4-BE49-F238E27FC236}">
                        <a16:creationId xmlns:a16="http://schemas.microsoft.com/office/drawing/2014/main" id="{3E04FB47-F4CD-4577-BEDB-24254394E351}"/>
                      </a:ext>
                    </a:extLst>
                  </p:cNvPr>
                  <p:cNvSpPr/>
                  <p:nvPr/>
                </p:nvSpPr>
                <p:spPr>
                  <a:xfrm rot="20383895">
                    <a:off x="1941093" y="3801111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52" name="Oval 201">
                    <a:extLst>
                      <a:ext uri="{FF2B5EF4-FFF2-40B4-BE49-F238E27FC236}">
                        <a16:creationId xmlns:a16="http://schemas.microsoft.com/office/drawing/2014/main" id="{8785559A-C6A2-4423-B778-2E774C9591B7}"/>
                      </a:ext>
                    </a:extLst>
                  </p:cNvPr>
                  <p:cNvSpPr/>
                  <p:nvPr/>
                </p:nvSpPr>
                <p:spPr>
                  <a:xfrm>
                    <a:off x="1967237" y="4035413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53" name="Oval 202">
                    <a:extLst>
                      <a:ext uri="{FF2B5EF4-FFF2-40B4-BE49-F238E27FC236}">
                        <a16:creationId xmlns:a16="http://schemas.microsoft.com/office/drawing/2014/main" id="{C2FB7FBF-F637-4A99-B13D-92D1A9585D9F}"/>
                      </a:ext>
                    </a:extLst>
                  </p:cNvPr>
                  <p:cNvSpPr/>
                  <p:nvPr/>
                </p:nvSpPr>
                <p:spPr>
                  <a:xfrm rot="2660173">
                    <a:off x="1674017" y="3799297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54" name="Oval 203">
                    <a:extLst>
                      <a:ext uri="{FF2B5EF4-FFF2-40B4-BE49-F238E27FC236}">
                        <a16:creationId xmlns:a16="http://schemas.microsoft.com/office/drawing/2014/main" id="{A4BBDB93-79DF-44A7-AD83-2A3904987BAC}"/>
                      </a:ext>
                    </a:extLst>
                  </p:cNvPr>
                  <p:cNvSpPr/>
                  <p:nvPr/>
                </p:nvSpPr>
                <p:spPr>
                  <a:xfrm rot="2660173">
                    <a:off x="1745365" y="3928038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55" name="Oval 204">
                    <a:extLst>
                      <a:ext uri="{FF2B5EF4-FFF2-40B4-BE49-F238E27FC236}">
                        <a16:creationId xmlns:a16="http://schemas.microsoft.com/office/drawing/2014/main" id="{E77CC984-2DBB-466A-A8DA-475A2E438092}"/>
                      </a:ext>
                    </a:extLst>
                  </p:cNvPr>
                  <p:cNvSpPr/>
                  <p:nvPr/>
                </p:nvSpPr>
                <p:spPr>
                  <a:xfrm rot="19727376">
                    <a:off x="2342940" y="3825894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56" name="Oval 205">
                    <a:extLst>
                      <a:ext uri="{FF2B5EF4-FFF2-40B4-BE49-F238E27FC236}">
                        <a16:creationId xmlns:a16="http://schemas.microsoft.com/office/drawing/2014/main" id="{C537CA20-752E-4CE2-8F6D-8A95F068735B}"/>
                      </a:ext>
                    </a:extLst>
                  </p:cNvPr>
                  <p:cNvSpPr/>
                  <p:nvPr/>
                </p:nvSpPr>
                <p:spPr>
                  <a:xfrm rot="799026">
                    <a:off x="1857691" y="4022766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57" name="Oval 206">
                    <a:extLst>
                      <a:ext uri="{FF2B5EF4-FFF2-40B4-BE49-F238E27FC236}">
                        <a16:creationId xmlns:a16="http://schemas.microsoft.com/office/drawing/2014/main" id="{CDA25275-D805-405B-87E0-C50CB2D05B91}"/>
                      </a:ext>
                    </a:extLst>
                  </p:cNvPr>
                  <p:cNvSpPr/>
                  <p:nvPr/>
                </p:nvSpPr>
                <p:spPr>
                  <a:xfrm rot="20989478">
                    <a:off x="2109848" y="4045849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58" name="Oval 207">
                    <a:extLst>
                      <a:ext uri="{FF2B5EF4-FFF2-40B4-BE49-F238E27FC236}">
                        <a16:creationId xmlns:a16="http://schemas.microsoft.com/office/drawing/2014/main" id="{DBC1BE43-DA2B-4976-A4A4-1EF967B02F1F}"/>
                      </a:ext>
                    </a:extLst>
                  </p:cNvPr>
                  <p:cNvSpPr/>
                  <p:nvPr/>
                </p:nvSpPr>
                <p:spPr>
                  <a:xfrm rot="19958289">
                    <a:off x="2226842" y="4003917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59" name="Oval 208">
                    <a:extLst>
                      <a:ext uri="{FF2B5EF4-FFF2-40B4-BE49-F238E27FC236}">
                        <a16:creationId xmlns:a16="http://schemas.microsoft.com/office/drawing/2014/main" id="{CAD53643-F786-4E56-B5DF-2FE60A7BCB10}"/>
                      </a:ext>
                    </a:extLst>
                  </p:cNvPr>
                  <p:cNvSpPr/>
                  <p:nvPr/>
                </p:nvSpPr>
                <p:spPr>
                  <a:xfrm>
                    <a:off x="2025563" y="4087761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60" name="Oval 209">
                    <a:extLst>
                      <a:ext uri="{FF2B5EF4-FFF2-40B4-BE49-F238E27FC236}">
                        <a16:creationId xmlns:a16="http://schemas.microsoft.com/office/drawing/2014/main" id="{69C4EF74-B5B1-4485-AEFA-EE0301088A9A}"/>
                      </a:ext>
                    </a:extLst>
                  </p:cNvPr>
                  <p:cNvSpPr/>
                  <p:nvPr/>
                </p:nvSpPr>
                <p:spPr>
                  <a:xfrm rot="802625">
                    <a:off x="1864780" y="4071883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61" name="Oval 210">
                    <a:extLst>
                      <a:ext uri="{FF2B5EF4-FFF2-40B4-BE49-F238E27FC236}">
                        <a16:creationId xmlns:a16="http://schemas.microsoft.com/office/drawing/2014/main" id="{0D90F518-40B3-4D5C-BF52-490408B82BB7}"/>
                      </a:ext>
                    </a:extLst>
                  </p:cNvPr>
                  <p:cNvSpPr/>
                  <p:nvPr/>
                </p:nvSpPr>
                <p:spPr>
                  <a:xfrm rot="20333571">
                    <a:off x="2174421" y="4054350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62" name="Oval 211">
                    <a:extLst>
                      <a:ext uri="{FF2B5EF4-FFF2-40B4-BE49-F238E27FC236}">
                        <a16:creationId xmlns:a16="http://schemas.microsoft.com/office/drawing/2014/main" id="{6923469B-646B-4FA9-A7E8-037334A9481B}"/>
                      </a:ext>
                    </a:extLst>
                  </p:cNvPr>
                  <p:cNvSpPr/>
                  <p:nvPr/>
                </p:nvSpPr>
                <p:spPr>
                  <a:xfrm rot="2660173">
                    <a:off x="1761423" y="3986268"/>
                    <a:ext cx="158753" cy="65114"/>
                  </a:xfrm>
                  <a:prstGeom prst="ellipse">
                    <a:avLst/>
                  </a:prstGeom>
                  <a:grpFill/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</p:grpSp>
          </p:grpSp>
          <p:cxnSp>
            <p:nvCxnSpPr>
              <p:cNvPr id="30" name="Connector: Elbow 147">
                <a:extLst>
                  <a:ext uri="{FF2B5EF4-FFF2-40B4-BE49-F238E27FC236}">
                    <a16:creationId xmlns:a16="http://schemas.microsoft.com/office/drawing/2014/main" id="{82B739E9-5B28-4BE4-AD37-2C226A76AF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1056" y="5174915"/>
                <a:ext cx="2416782" cy="1684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001965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48">
                <a:extLst>
                  <a:ext uri="{FF2B5EF4-FFF2-40B4-BE49-F238E27FC236}">
                    <a16:creationId xmlns:a16="http://schemas.microsoft.com/office/drawing/2014/main" id="{D1961E7D-BC8D-428C-8994-4D85F1ED5A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0290" y="5021578"/>
                <a:ext cx="0" cy="14828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403" name="Immagine 2">
            <a:extLst>
              <a:ext uri="{FF2B5EF4-FFF2-40B4-BE49-F238E27FC236}">
                <a16:creationId xmlns:a16="http://schemas.microsoft.com/office/drawing/2014/main" id="{331E47D8-FDAF-48A2-B8F8-839E2F46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5" y="2347259"/>
            <a:ext cx="853964" cy="47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Immagine 3">
            <a:extLst>
              <a:ext uri="{FF2B5EF4-FFF2-40B4-BE49-F238E27FC236}">
                <a16:creationId xmlns:a16="http://schemas.microsoft.com/office/drawing/2014/main" id="{6CF16D5F-E11A-49AA-9BFD-EAAE9E96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00">
            <a:off x="828567" y="2952018"/>
            <a:ext cx="695234" cy="50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Immagine 4">
            <a:extLst>
              <a:ext uri="{FF2B5EF4-FFF2-40B4-BE49-F238E27FC236}">
                <a16:creationId xmlns:a16="http://schemas.microsoft.com/office/drawing/2014/main" id="{7CC83C22-828C-407F-B79A-D9394FD1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6" y="1180599"/>
            <a:ext cx="780948" cy="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Immagine 2">
            <a:extLst>
              <a:ext uri="{FF2B5EF4-FFF2-40B4-BE49-F238E27FC236}">
                <a16:creationId xmlns:a16="http://schemas.microsoft.com/office/drawing/2014/main" id="{8F6071D1-BE09-46EE-AF34-6E496D92D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3" y="1785358"/>
            <a:ext cx="730155" cy="48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Immagine 5">
            <a:extLst>
              <a:ext uri="{FF2B5EF4-FFF2-40B4-BE49-F238E27FC236}">
                <a16:creationId xmlns:a16="http://schemas.microsoft.com/office/drawing/2014/main" id="{DFB15988-4AAE-46C8-B573-EA7C588B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35" y="2398052"/>
            <a:ext cx="761901" cy="42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Immagine 6">
            <a:extLst>
              <a:ext uri="{FF2B5EF4-FFF2-40B4-BE49-F238E27FC236}">
                <a16:creationId xmlns:a16="http://schemas.microsoft.com/office/drawing/2014/main" id="{5B450CD7-AF50-41A0-9BF4-9E07BD1B8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32" y="2974240"/>
            <a:ext cx="730155" cy="48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Immagine 7">
            <a:extLst>
              <a:ext uri="{FF2B5EF4-FFF2-40B4-BE49-F238E27FC236}">
                <a16:creationId xmlns:a16="http://schemas.microsoft.com/office/drawing/2014/main" id="{908FBCDA-AD83-4887-A85B-48B6C0692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36" y="1763135"/>
            <a:ext cx="711107" cy="5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Immagine 16">
            <a:extLst>
              <a:ext uri="{FF2B5EF4-FFF2-40B4-BE49-F238E27FC236}">
                <a16:creationId xmlns:a16="http://schemas.microsoft.com/office/drawing/2014/main" id="{CA2C506D-1DB3-43A8-8147-1C9DB533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36" y="1198058"/>
            <a:ext cx="741266" cy="42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Freccia a destra 82">
            <a:extLst>
              <a:ext uri="{FF2B5EF4-FFF2-40B4-BE49-F238E27FC236}">
                <a16:creationId xmlns:a16="http://schemas.microsoft.com/office/drawing/2014/main" id="{B3D7F0E5-DB7E-481D-AF3E-C65462EBF2D3}"/>
              </a:ext>
            </a:extLst>
          </p:cNvPr>
          <p:cNvSpPr/>
          <p:nvPr/>
        </p:nvSpPr>
        <p:spPr>
          <a:xfrm>
            <a:off x="6590442" y="2074244"/>
            <a:ext cx="663489" cy="242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84" y="1603000"/>
            <a:ext cx="5142151" cy="3652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114" y="1603000"/>
            <a:ext cx="5142151" cy="365200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75984" y="697683"/>
            <a:ext cx="109728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kern="1200" spc="-75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-75" normalizeH="0" baseline="0" noProof="0" dirty="0" err="1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Obesity</a:t>
            </a:r>
            <a:r>
              <a:rPr kumimoji="0" lang="it-IT" sz="2400" b="1" i="0" u="none" strike="noStrike" kern="1200" cap="none" spc="-75" normalizeH="0" baseline="0" noProof="0" dirty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it-IT" sz="2400" b="1" i="0" u="none" strike="noStrike" kern="1200" cap="none" spc="-75" normalizeH="0" baseline="0" noProof="0" dirty="0" err="1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Related</a:t>
            </a:r>
            <a:r>
              <a:rPr kumimoji="0" lang="it-IT" sz="2400" b="1" i="0" u="none" strike="noStrike" kern="1200" cap="none" spc="-75" normalizeH="0" baseline="0" noProof="0" dirty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it-IT" sz="2400" b="1" i="0" u="none" strike="noStrike" kern="1200" cap="none" spc="-75" normalizeH="0" baseline="0" noProof="0" dirty="0" err="1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Complications</a:t>
            </a:r>
            <a:endParaRPr kumimoji="0" lang="it-IT" sz="2400" b="1" i="0" u="none" strike="noStrike" kern="1200" cap="none" spc="-75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333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783632" y="3645024"/>
            <a:ext cx="2700510" cy="166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735960" y="2564904"/>
            <a:ext cx="2700510" cy="166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4002" y="3645024"/>
            <a:ext cx="2412478" cy="175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987778" y="5249945"/>
            <a:ext cx="1620390" cy="156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9" y="1472384"/>
            <a:ext cx="4790963" cy="1716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374218"/>
            <a:ext cx="5665934" cy="42135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45" y="3955338"/>
            <a:ext cx="1956087" cy="616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33" y="4818570"/>
            <a:ext cx="2004187" cy="1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0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CA28F8-B20C-4DC7-94FD-F6C17BB05711}"/>
              </a:ext>
            </a:extLst>
          </p:cNvPr>
          <p:cNvSpPr txBox="1"/>
          <p:nvPr/>
        </p:nvSpPr>
        <p:spPr>
          <a:xfrm>
            <a:off x="481057" y="5651036"/>
            <a:ext cx="3739876" cy="184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56685" tIns="0" rIns="56685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31" normalizeH="0" baseline="0" noProof="0" dirty="0">
                <a:ln>
                  <a:noFill/>
                </a:ln>
                <a:solidFill>
                  <a:srgbClr val="93A29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pis For Office" panose="020B0504010101010104" pitchFamily="34" charset="0"/>
              </a:rPr>
              <a:t>10-year risk for a 50-year-old male</a:t>
            </a:r>
          </a:p>
        </p:txBody>
      </p:sp>
      <p:sp>
        <p:nvSpPr>
          <p:cNvPr id="19459" name="Graphic 85">
            <a:extLst>
              <a:ext uri="{FF2B5EF4-FFF2-40B4-BE49-F238E27FC236}">
                <a16:creationId xmlns:a16="http://schemas.microsoft.com/office/drawing/2014/main" id="{678CE4E5-4A3F-4265-8316-05D3F63CC5DD}"/>
              </a:ext>
            </a:extLst>
          </p:cNvPr>
          <p:cNvSpPr>
            <a:spLocks/>
          </p:cNvSpPr>
          <p:nvPr/>
        </p:nvSpPr>
        <p:spPr bwMode="auto">
          <a:xfrm>
            <a:off x="1426978" y="2235355"/>
            <a:ext cx="390474" cy="338094"/>
          </a:xfrm>
          <a:custGeom>
            <a:avLst/>
            <a:gdLst>
              <a:gd name="T0" fmla="*/ 267812 w 389953"/>
              <a:gd name="T1" fmla="*/ 166664 h 339294"/>
              <a:gd name="T2" fmla="*/ 282099 w 389953"/>
              <a:gd name="T3" fmla="*/ 125993 h 339294"/>
              <a:gd name="T4" fmla="*/ 240760 w 389953"/>
              <a:gd name="T5" fmla="*/ 49030 h 339294"/>
              <a:gd name="T6" fmla="*/ 149711 w 389953"/>
              <a:gd name="T7" fmla="*/ 44725 h 339294"/>
              <a:gd name="T8" fmla="*/ 156369 w 389953"/>
              <a:gd name="T9" fmla="*/ 77415 h 339294"/>
              <a:gd name="T10" fmla="*/ 110078 w 389953"/>
              <a:gd name="T11" fmla="*/ 151996 h 339294"/>
              <a:gd name="T12" fmla="*/ 124079 w 389953"/>
              <a:gd name="T13" fmla="*/ 166664 h 339294"/>
              <a:gd name="T14" fmla="*/ 221424 w 389953"/>
              <a:gd name="T15" fmla="*/ 49221 h 339294"/>
              <a:gd name="T16" fmla="*/ 168561 w 389953"/>
              <a:gd name="T17" fmla="*/ 49030 h 339294"/>
              <a:gd name="T18" fmla="*/ 196469 w 389953"/>
              <a:gd name="T19" fmla="*/ 19217 h 339294"/>
              <a:gd name="T20" fmla="*/ 158179 w 389953"/>
              <a:gd name="T21" fmla="*/ 96655 h 339294"/>
              <a:gd name="T22" fmla="*/ 196755 w 389953"/>
              <a:gd name="T23" fmla="*/ 112562 h 339294"/>
              <a:gd name="T24" fmla="*/ 233997 w 389953"/>
              <a:gd name="T25" fmla="*/ 96655 h 339294"/>
              <a:gd name="T26" fmla="*/ 263335 w 389953"/>
              <a:gd name="T27" fmla="*/ 147614 h 339294"/>
              <a:gd name="T28" fmla="*/ 128842 w 389953"/>
              <a:gd name="T29" fmla="*/ 125993 h 339294"/>
              <a:gd name="T30" fmla="*/ 131414 w 389953"/>
              <a:gd name="T31" fmla="*/ 222100 h 339294"/>
              <a:gd name="T32" fmla="*/ 40373 w 389953"/>
              <a:gd name="T33" fmla="*/ 217709 h 339294"/>
              <a:gd name="T34" fmla="*/ 47117 w 389953"/>
              <a:gd name="T35" fmla="*/ 250389 h 339294"/>
              <a:gd name="T36" fmla="*/ 826 w 389953"/>
              <a:gd name="T37" fmla="*/ 324970 h 339294"/>
              <a:gd name="T38" fmla="*/ 158846 w 389953"/>
              <a:gd name="T39" fmla="*/ 339257 h 339294"/>
              <a:gd name="T40" fmla="*/ 173133 w 389953"/>
              <a:gd name="T41" fmla="*/ 298585 h 339294"/>
              <a:gd name="T42" fmla="*/ 87122 w 389953"/>
              <a:gd name="T43" fmla="*/ 192286 h 339294"/>
              <a:gd name="T44" fmla="*/ 87122 w 389953"/>
              <a:gd name="T45" fmla="*/ 266581 h 339294"/>
              <a:gd name="T46" fmla="*/ 83741 w 389953"/>
              <a:gd name="T47" fmla="*/ 192372 h 339294"/>
              <a:gd name="T48" fmla="*/ 87122 w 389953"/>
              <a:gd name="T49" fmla="*/ 192286 h 339294"/>
              <a:gd name="T50" fmla="*/ 19590 w 389953"/>
              <a:gd name="T51" fmla="*/ 320683 h 339294"/>
              <a:gd name="T52" fmla="*/ 48927 w 389953"/>
              <a:gd name="T53" fmla="*/ 269725 h 339294"/>
              <a:gd name="T54" fmla="*/ 87027 w 389953"/>
              <a:gd name="T55" fmla="*/ 285631 h 339294"/>
              <a:gd name="T56" fmla="*/ 124174 w 389953"/>
              <a:gd name="T57" fmla="*/ 269725 h 339294"/>
              <a:gd name="T58" fmla="*/ 153797 w 389953"/>
              <a:gd name="T59" fmla="*/ 320683 h 339294"/>
              <a:gd name="T60" fmla="*/ 349155 w 389953"/>
              <a:gd name="T61" fmla="*/ 222100 h 339294"/>
              <a:gd name="T62" fmla="*/ 258115 w 389953"/>
              <a:gd name="T63" fmla="*/ 217604 h 339294"/>
              <a:gd name="T64" fmla="*/ 264764 w 389953"/>
              <a:gd name="T65" fmla="*/ 250389 h 339294"/>
              <a:gd name="T66" fmla="*/ 218472 w 389953"/>
              <a:gd name="T67" fmla="*/ 324970 h 339294"/>
              <a:gd name="T68" fmla="*/ 376492 w 389953"/>
              <a:gd name="T69" fmla="*/ 339257 h 339294"/>
              <a:gd name="T70" fmla="*/ 390779 w 389953"/>
              <a:gd name="T71" fmla="*/ 298585 h 339294"/>
              <a:gd name="T72" fmla="*/ 342868 w 389953"/>
              <a:gd name="T73" fmla="*/ 250675 h 339294"/>
              <a:gd name="T74" fmla="*/ 329724 w 389953"/>
              <a:gd name="T75" fmla="*/ 222290 h 339294"/>
              <a:gd name="T76" fmla="*/ 276860 w 389953"/>
              <a:gd name="T77" fmla="*/ 222004 h 339294"/>
              <a:gd name="T78" fmla="*/ 305435 w 389953"/>
              <a:gd name="T79" fmla="*/ 192286 h 339294"/>
              <a:gd name="T80" fmla="*/ 371443 w 389953"/>
              <a:gd name="T81" fmla="*/ 320683 h 339294"/>
              <a:gd name="T82" fmla="*/ 237236 w 389953"/>
              <a:gd name="T83" fmla="*/ 299062 h 339294"/>
              <a:gd name="T84" fmla="*/ 276193 w 389953"/>
              <a:gd name="T85" fmla="*/ 269725 h 339294"/>
              <a:gd name="T86" fmla="*/ 331724 w 389953"/>
              <a:gd name="T87" fmla="*/ 269725 h 339294"/>
              <a:gd name="T88" fmla="*/ 371348 w 389953"/>
              <a:gd name="T89" fmla="*/ 299062 h 339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89953" h="339294">
                <a:moveTo>
                  <a:pt x="124079" y="166664"/>
                </a:moveTo>
                <a:lnTo>
                  <a:pt x="267812" y="166664"/>
                </a:lnTo>
                <a:cubicBezTo>
                  <a:pt x="275698" y="166664"/>
                  <a:pt x="282099" y="160263"/>
                  <a:pt x="282099" y="152377"/>
                </a:cubicBezTo>
                <a:lnTo>
                  <a:pt x="282099" y="125993"/>
                </a:lnTo>
                <a:cubicBezTo>
                  <a:pt x="282004" y="99608"/>
                  <a:pt x="260858" y="78120"/>
                  <a:pt x="234474" y="77605"/>
                </a:cubicBezTo>
                <a:cubicBezTo>
                  <a:pt x="238379" y="68566"/>
                  <a:pt x="240513" y="58870"/>
                  <a:pt x="240760" y="49030"/>
                </a:cubicBezTo>
                <a:cubicBezTo>
                  <a:pt x="240760" y="20455"/>
                  <a:pt x="222282" y="-23"/>
                  <a:pt x="196755" y="-23"/>
                </a:cubicBezTo>
                <a:cubicBezTo>
                  <a:pt x="171409" y="-652"/>
                  <a:pt x="150349" y="19379"/>
                  <a:pt x="149711" y="44725"/>
                </a:cubicBezTo>
                <a:cubicBezTo>
                  <a:pt x="149682" y="46097"/>
                  <a:pt x="149711" y="47468"/>
                  <a:pt x="149797" y="48840"/>
                </a:cubicBezTo>
                <a:cubicBezTo>
                  <a:pt x="150101" y="58698"/>
                  <a:pt x="152330" y="68414"/>
                  <a:pt x="156369" y="77415"/>
                </a:cubicBezTo>
                <a:cubicBezTo>
                  <a:pt x="130537" y="78539"/>
                  <a:pt x="110154" y="99760"/>
                  <a:pt x="110078" y="125611"/>
                </a:cubicBezTo>
                <a:lnTo>
                  <a:pt x="110078" y="151996"/>
                </a:lnTo>
                <a:cubicBezTo>
                  <a:pt x="109868" y="159882"/>
                  <a:pt x="116088" y="166445"/>
                  <a:pt x="123974" y="166664"/>
                </a:cubicBezTo>
                <a:cubicBezTo>
                  <a:pt x="124012" y="166664"/>
                  <a:pt x="124041" y="166664"/>
                  <a:pt x="124079" y="166664"/>
                </a:cubicBezTo>
                <a:close/>
                <a:moveTo>
                  <a:pt x="196469" y="19217"/>
                </a:moveTo>
                <a:cubicBezTo>
                  <a:pt x="213709" y="19217"/>
                  <a:pt x="221424" y="34267"/>
                  <a:pt x="221424" y="49221"/>
                </a:cubicBezTo>
                <a:cubicBezTo>
                  <a:pt x="221424" y="68271"/>
                  <a:pt x="206947" y="93512"/>
                  <a:pt x="196469" y="93512"/>
                </a:cubicBezTo>
                <a:cubicBezTo>
                  <a:pt x="182944" y="93512"/>
                  <a:pt x="168561" y="67414"/>
                  <a:pt x="168561" y="49030"/>
                </a:cubicBezTo>
                <a:cubicBezTo>
                  <a:pt x="167132" y="34057"/>
                  <a:pt x="178114" y="20751"/>
                  <a:pt x="193097" y="19331"/>
                </a:cubicBezTo>
                <a:cubicBezTo>
                  <a:pt x="194221" y="19217"/>
                  <a:pt x="195345" y="19189"/>
                  <a:pt x="196469" y="19217"/>
                </a:cubicBezTo>
                <a:close/>
                <a:moveTo>
                  <a:pt x="128842" y="125993"/>
                </a:moveTo>
                <a:cubicBezTo>
                  <a:pt x="128842" y="109790"/>
                  <a:pt x="141977" y="96655"/>
                  <a:pt x="158179" y="96655"/>
                </a:cubicBezTo>
                <a:lnTo>
                  <a:pt x="167704" y="96655"/>
                </a:lnTo>
                <a:cubicBezTo>
                  <a:pt x="174533" y="106028"/>
                  <a:pt x="185182" y="111857"/>
                  <a:pt x="196755" y="112562"/>
                </a:cubicBezTo>
                <a:cubicBezTo>
                  <a:pt x="207671" y="111657"/>
                  <a:pt x="217576" y="105799"/>
                  <a:pt x="223615" y="96655"/>
                </a:cubicBezTo>
                <a:lnTo>
                  <a:pt x="233997" y="96655"/>
                </a:lnTo>
                <a:cubicBezTo>
                  <a:pt x="250200" y="96655"/>
                  <a:pt x="263335" y="109790"/>
                  <a:pt x="263335" y="125993"/>
                </a:cubicBezTo>
                <a:lnTo>
                  <a:pt x="263335" y="147614"/>
                </a:lnTo>
                <a:lnTo>
                  <a:pt x="129128" y="147614"/>
                </a:lnTo>
                <a:lnTo>
                  <a:pt x="128842" y="125993"/>
                </a:lnTo>
                <a:close/>
                <a:moveTo>
                  <a:pt x="125222" y="250675"/>
                </a:moveTo>
                <a:cubicBezTo>
                  <a:pt x="129051" y="241616"/>
                  <a:pt x="131147" y="231929"/>
                  <a:pt x="131414" y="222100"/>
                </a:cubicBezTo>
                <a:cubicBezTo>
                  <a:pt x="131414" y="193525"/>
                  <a:pt x="112935" y="173046"/>
                  <a:pt x="87503" y="173046"/>
                </a:cubicBezTo>
                <a:cubicBezTo>
                  <a:pt x="62157" y="172360"/>
                  <a:pt x="41059" y="192363"/>
                  <a:pt x="40373" y="217709"/>
                </a:cubicBezTo>
                <a:cubicBezTo>
                  <a:pt x="40335" y="219080"/>
                  <a:pt x="40364" y="220442"/>
                  <a:pt x="40449" y="221814"/>
                </a:cubicBezTo>
                <a:cubicBezTo>
                  <a:pt x="40802" y="231682"/>
                  <a:pt x="43069" y="241388"/>
                  <a:pt x="47117" y="250389"/>
                </a:cubicBezTo>
                <a:cubicBezTo>
                  <a:pt x="21285" y="251513"/>
                  <a:pt x="902" y="272734"/>
                  <a:pt x="826" y="298585"/>
                </a:cubicBezTo>
                <a:lnTo>
                  <a:pt x="826" y="324970"/>
                </a:lnTo>
                <a:cubicBezTo>
                  <a:pt x="826" y="332856"/>
                  <a:pt x="7226" y="339257"/>
                  <a:pt x="15113" y="339257"/>
                </a:cubicBezTo>
                <a:lnTo>
                  <a:pt x="158846" y="339257"/>
                </a:lnTo>
                <a:cubicBezTo>
                  <a:pt x="166732" y="339257"/>
                  <a:pt x="173133" y="332856"/>
                  <a:pt x="173133" y="324970"/>
                </a:cubicBezTo>
                <a:lnTo>
                  <a:pt x="173133" y="298585"/>
                </a:lnTo>
                <a:cubicBezTo>
                  <a:pt x="172828" y="272258"/>
                  <a:pt x="151549" y="250979"/>
                  <a:pt x="125222" y="250675"/>
                </a:cubicBezTo>
                <a:close/>
                <a:moveTo>
                  <a:pt x="87122" y="192286"/>
                </a:moveTo>
                <a:cubicBezTo>
                  <a:pt x="104362" y="192286"/>
                  <a:pt x="111982" y="207336"/>
                  <a:pt x="111982" y="222290"/>
                </a:cubicBezTo>
                <a:cubicBezTo>
                  <a:pt x="111982" y="241340"/>
                  <a:pt x="97599" y="266581"/>
                  <a:pt x="87122" y="266581"/>
                </a:cubicBezTo>
                <a:cubicBezTo>
                  <a:pt x="73597" y="266581"/>
                  <a:pt x="59119" y="240483"/>
                  <a:pt x="59119" y="222004"/>
                </a:cubicBezTo>
                <a:cubicBezTo>
                  <a:pt x="57737" y="207022"/>
                  <a:pt x="68758" y="193753"/>
                  <a:pt x="83741" y="192372"/>
                </a:cubicBezTo>
                <a:cubicBezTo>
                  <a:pt x="84988" y="192258"/>
                  <a:pt x="86246" y="192229"/>
                  <a:pt x="87503" y="192286"/>
                </a:cubicBezTo>
                <a:lnTo>
                  <a:pt x="87122" y="192286"/>
                </a:lnTo>
                <a:close/>
                <a:moveTo>
                  <a:pt x="153797" y="320683"/>
                </a:moveTo>
                <a:lnTo>
                  <a:pt x="19590" y="320683"/>
                </a:lnTo>
                <a:lnTo>
                  <a:pt x="19590" y="299062"/>
                </a:lnTo>
                <a:cubicBezTo>
                  <a:pt x="19590" y="282860"/>
                  <a:pt x="32725" y="269725"/>
                  <a:pt x="48927" y="269725"/>
                </a:cubicBezTo>
                <a:lnTo>
                  <a:pt x="58452" y="269725"/>
                </a:lnTo>
                <a:cubicBezTo>
                  <a:pt x="65100" y="279050"/>
                  <a:pt x="75597" y="284898"/>
                  <a:pt x="87027" y="285631"/>
                </a:cubicBezTo>
                <a:cubicBezTo>
                  <a:pt x="97942" y="284726"/>
                  <a:pt x="107849" y="278869"/>
                  <a:pt x="113887" y="269725"/>
                </a:cubicBezTo>
                <a:lnTo>
                  <a:pt x="124174" y="269725"/>
                </a:lnTo>
                <a:cubicBezTo>
                  <a:pt x="140396" y="269725"/>
                  <a:pt x="153549" y="282841"/>
                  <a:pt x="153606" y="299062"/>
                </a:cubicBezTo>
                <a:lnTo>
                  <a:pt x="153797" y="320683"/>
                </a:lnTo>
                <a:close/>
                <a:moveTo>
                  <a:pt x="342868" y="250675"/>
                </a:moveTo>
                <a:cubicBezTo>
                  <a:pt x="346774" y="241635"/>
                  <a:pt x="348907" y="231939"/>
                  <a:pt x="349155" y="222100"/>
                </a:cubicBezTo>
                <a:cubicBezTo>
                  <a:pt x="349155" y="193525"/>
                  <a:pt x="330676" y="173046"/>
                  <a:pt x="305149" y="173046"/>
                </a:cubicBezTo>
                <a:cubicBezTo>
                  <a:pt x="279851" y="172360"/>
                  <a:pt x="258791" y="192315"/>
                  <a:pt x="258115" y="217604"/>
                </a:cubicBezTo>
                <a:cubicBezTo>
                  <a:pt x="258077" y="219004"/>
                  <a:pt x="258096" y="220414"/>
                  <a:pt x="258191" y="221814"/>
                </a:cubicBezTo>
                <a:cubicBezTo>
                  <a:pt x="258496" y="231672"/>
                  <a:pt x="260725" y="241388"/>
                  <a:pt x="264764" y="250389"/>
                </a:cubicBezTo>
                <a:cubicBezTo>
                  <a:pt x="238960" y="251560"/>
                  <a:pt x="218595" y="272754"/>
                  <a:pt x="218472" y="298585"/>
                </a:cubicBezTo>
                <a:lnTo>
                  <a:pt x="218472" y="324970"/>
                </a:lnTo>
                <a:cubicBezTo>
                  <a:pt x="218472" y="332856"/>
                  <a:pt x="224872" y="339257"/>
                  <a:pt x="232759" y="339257"/>
                </a:cubicBezTo>
                <a:lnTo>
                  <a:pt x="376492" y="339257"/>
                </a:lnTo>
                <a:cubicBezTo>
                  <a:pt x="384378" y="339257"/>
                  <a:pt x="390779" y="332856"/>
                  <a:pt x="390779" y="324970"/>
                </a:cubicBezTo>
                <a:lnTo>
                  <a:pt x="390779" y="298585"/>
                </a:lnTo>
                <a:cubicBezTo>
                  <a:pt x="390474" y="272363"/>
                  <a:pt x="369376" y="251141"/>
                  <a:pt x="343154" y="250675"/>
                </a:cubicBezTo>
                <a:lnTo>
                  <a:pt x="342868" y="250675"/>
                </a:lnTo>
                <a:close/>
                <a:moveTo>
                  <a:pt x="304768" y="192286"/>
                </a:moveTo>
                <a:cubicBezTo>
                  <a:pt x="322009" y="192286"/>
                  <a:pt x="329724" y="207336"/>
                  <a:pt x="329724" y="222290"/>
                </a:cubicBezTo>
                <a:cubicBezTo>
                  <a:pt x="329724" y="241340"/>
                  <a:pt x="315246" y="266581"/>
                  <a:pt x="304768" y="266581"/>
                </a:cubicBezTo>
                <a:cubicBezTo>
                  <a:pt x="291338" y="266581"/>
                  <a:pt x="276860" y="240483"/>
                  <a:pt x="276860" y="222004"/>
                </a:cubicBezTo>
                <a:cubicBezTo>
                  <a:pt x="275469" y="207022"/>
                  <a:pt x="286490" y="193753"/>
                  <a:pt x="301473" y="192363"/>
                </a:cubicBezTo>
                <a:cubicBezTo>
                  <a:pt x="302787" y="192239"/>
                  <a:pt x="304111" y="192220"/>
                  <a:pt x="305435" y="192286"/>
                </a:cubicBezTo>
                <a:lnTo>
                  <a:pt x="304768" y="192286"/>
                </a:lnTo>
                <a:close/>
                <a:moveTo>
                  <a:pt x="371443" y="320683"/>
                </a:moveTo>
                <a:lnTo>
                  <a:pt x="237236" y="320683"/>
                </a:lnTo>
                <a:lnTo>
                  <a:pt x="237236" y="299062"/>
                </a:lnTo>
                <a:cubicBezTo>
                  <a:pt x="237284" y="282841"/>
                  <a:pt x="250448" y="269725"/>
                  <a:pt x="266668" y="269725"/>
                </a:cubicBezTo>
                <a:lnTo>
                  <a:pt x="276193" y="269725"/>
                </a:lnTo>
                <a:cubicBezTo>
                  <a:pt x="282842" y="279050"/>
                  <a:pt x="293339" y="284898"/>
                  <a:pt x="304768" y="285631"/>
                </a:cubicBezTo>
                <a:cubicBezTo>
                  <a:pt x="315722" y="284746"/>
                  <a:pt x="325657" y="278878"/>
                  <a:pt x="331724" y="269725"/>
                </a:cubicBezTo>
                <a:lnTo>
                  <a:pt x="342011" y="269725"/>
                </a:lnTo>
                <a:cubicBezTo>
                  <a:pt x="358213" y="269725"/>
                  <a:pt x="371348" y="282860"/>
                  <a:pt x="371348" y="299062"/>
                </a:cubicBezTo>
                <a:lnTo>
                  <a:pt x="371443" y="320683"/>
                </a:lnTo>
                <a:close/>
              </a:path>
            </a:pathLst>
          </a:custGeom>
          <a:solidFill>
            <a:srgbClr val="0019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89">
            <a:extLst>
              <a:ext uri="{FF2B5EF4-FFF2-40B4-BE49-F238E27FC236}">
                <a16:creationId xmlns:a16="http://schemas.microsoft.com/office/drawing/2014/main" id="{D20ABECF-A4B4-46E8-AA6D-F8BACE8EF973}"/>
              </a:ext>
            </a:extLst>
          </p:cNvPr>
          <p:cNvSpPr/>
          <p:nvPr/>
        </p:nvSpPr>
        <p:spPr>
          <a:xfrm>
            <a:off x="1953958" y="2162340"/>
            <a:ext cx="1998402" cy="455554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499,813 people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from UK CPRD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Aurum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FEA2D88-FA67-4C32-8F81-2DAD756E3203}"/>
              </a:ext>
            </a:extLst>
          </p:cNvPr>
          <p:cNvSpPr/>
          <p:nvPr/>
        </p:nvSpPr>
        <p:spPr>
          <a:xfrm rot="5400000">
            <a:off x="2152370" y="2846464"/>
            <a:ext cx="428569" cy="44126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35995" rIns="71991" bIns="35995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00FF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89">
            <a:extLst>
              <a:ext uri="{FF2B5EF4-FFF2-40B4-BE49-F238E27FC236}">
                <a16:creationId xmlns:a16="http://schemas.microsoft.com/office/drawing/2014/main" id="{AD771E33-5322-4F46-B4DD-7DAD5B4DECA3}"/>
              </a:ext>
            </a:extLst>
          </p:cNvPr>
          <p:cNvSpPr/>
          <p:nvPr/>
        </p:nvSpPr>
        <p:spPr>
          <a:xfrm>
            <a:off x="1011106" y="3519476"/>
            <a:ext cx="2506336" cy="455553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r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T2D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hypertension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hip/knee OA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ASCVD</a:t>
            </a:r>
          </a:p>
        </p:txBody>
      </p:sp>
      <p:sp>
        <p:nvSpPr>
          <p:cNvPr id="16" name="Rounded Rectangle 89">
            <a:extLst>
              <a:ext uri="{FF2B5EF4-FFF2-40B4-BE49-F238E27FC236}">
                <a16:creationId xmlns:a16="http://schemas.microsoft.com/office/drawing/2014/main" id="{8325CDD5-9200-45CF-ACEF-02A2963D0DD1}"/>
              </a:ext>
            </a:extLst>
          </p:cNvPr>
          <p:cNvSpPr/>
          <p:nvPr/>
        </p:nvSpPr>
        <p:spPr>
          <a:xfrm>
            <a:off x="2112688" y="4706772"/>
            <a:ext cx="1755546" cy="54602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Baseline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BMI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</a:t>
            </a:r>
            <a:r>
              <a:rPr kumimoji="0" lang="en-GB" sz="14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WHtR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807478A-E3A5-484F-A9E8-636E222C0977}"/>
              </a:ext>
            </a:extLst>
          </p:cNvPr>
          <p:cNvCxnSpPr>
            <a:cxnSpLocks/>
          </p:cNvCxnSpPr>
          <p:nvPr/>
        </p:nvCxnSpPr>
        <p:spPr>
          <a:xfrm>
            <a:off x="2366655" y="4141695"/>
            <a:ext cx="0" cy="45714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Graphic 85">
            <a:extLst>
              <a:ext uri="{FF2B5EF4-FFF2-40B4-BE49-F238E27FC236}">
                <a16:creationId xmlns:a16="http://schemas.microsoft.com/office/drawing/2014/main" id="{9DEC8BB4-E445-49FE-ABF1-E3360A7B7C7D}"/>
              </a:ext>
            </a:extLst>
          </p:cNvPr>
          <p:cNvSpPr>
            <a:spLocks/>
          </p:cNvSpPr>
          <p:nvPr/>
        </p:nvSpPr>
        <p:spPr bwMode="auto">
          <a:xfrm>
            <a:off x="1615864" y="4792486"/>
            <a:ext cx="420633" cy="428569"/>
          </a:xfrm>
          <a:custGeom>
            <a:avLst/>
            <a:gdLst>
              <a:gd name="T0" fmla="*/ 413064 w 420581"/>
              <a:gd name="T1" fmla="*/ 16176 h 356807"/>
              <a:gd name="T2" fmla="*/ 387341 w 420581"/>
              <a:gd name="T3" fmla="*/ -53 h 356807"/>
              <a:gd name="T4" fmla="*/ 34826 w 420581"/>
              <a:gd name="T5" fmla="*/ -53 h 356807"/>
              <a:gd name="T6" fmla="*/ 9006 w 420581"/>
              <a:gd name="T7" fmla="*/ 16176 h 356807"/>
              <a:gd name="T8" fmla="*/ 1003 w 420581"/>
              <a:gd name="T9" fmla="*/ 51526 h 356807"/>
              <a:gd name="T10" fmla="*/ 33206 w 420581"/>
              <a:gd name="T11" fmla="*/ 495940 h 356807"/>
              <a:gd name="T12" fmla="*/ 47973 w 420581"/>
              <a:gd name="T13" fmla="*/ 515194 h 356807"/>
              <a:gd name="T14" fmla="*/ 374383 w 420581"/>
              <a:gd name="T15" fmla="*/ 515194 h 356807"/>
              <a:gd name="T16" fmla="*/ 389055 w 420581"/>
              <a:gd name="T17" fmla="*/ 496077 h 356807"/>
              <a:gd name="T18" fmla="*/ 421353 w 420581"/>
              <a:gd name="T19" fmla="*/ 51526 h 356807"/>
              <a:gd name="T20" fmla="*/ 413064 w 420581"/>
              <a:gd name="T21" fmla="*/ 16176 h 356807"/>
              <a:gd name="T22" fmla="*/ 370381 w 420581"/>
              <a:gd name="T23" fmla="*/ 487685 h 356807"/>
              <a:gd name="T24" fmla="*/ 51594 w 420581"/>
              <a:gd name="T25" fmla="*/ 487685 h 356807"/>
              <a:gd name="T26" fmla="*/ 19391 w 420581"/>
              <a:gd name="T27" fmla="*/ 48639 h 356807"/>
              <a:gd name="T28" fmla="*/ 22631 w 420581"/>
              <a:gd name="T29" fmla="*/ 34884 h 356807"/>
              <a:gd name="T30" fmla="*/ 34254 w 420581"/>
              <a:gd name="T31" fmla="*/ 27730 h 356807"/>
              <a:gd name="T32" fmla="*/ 386768 w 420581"/>
              <a:gd name="T33" fmla="*/ 27730 h 356807"/>
              <a:gd name="T34" fmla="*/ 398392 w 420581"/>
              <a:gd name="T35" fmla="*/ 34884 h 356807"/>
              <a:gd name="T36" fmla="*/ 401631 w 420581"/>
              <a:gd name="T37" fmla="*/ 48639 h 356807"/>
              <a:gd name="T38" fmla="*/ 217276 w 420581"/>
              <a:gd name="T39" fmla="*/ 61292 h 356807"/>
              <a:gd name="T40" fmla="*/ 120477 w 420581"/>
              <a:gd name="T41" fmla="*/ 175593 h 356807"/>
              <a:gd name="T42" fmla="*/ 120477 w 420581"/>
              <a:gd name="T43" fmla="*/ 189348 h 356807"/>
              <a:gd name="T44" fmla="*/ 314074 w 420581"/>
              <a:gd name="T45" fmla="*/ 189348 h 356807"/>
              <a:gd name="T46" fmla="*/ 314074 w 420581"/>
              <a:gd name="T47" fmla="*/ 175593 h 356807"/>
              <a:gd name="T48" fmla="*/ 217276 w 420581"/>
              <a:gd name="T49" fmla="*/ 61705 h 356807"/>
              <a:gd name="T50" fmla="*/ 227851 w 420581"/>
              <a:gd name="T51" fmla="*/ 161839 h 356807"/>
              <a:gd name="T52" fmla="*/ 207749 w 420581"/>
              <a:gd name="T53" fmla="*/ 112184 h 356807"/>
              <a:gd name="T54" fmla="*/ 194791 w 420581"/>
              <a:gd name="T55" fmla="*/ 107232 h 356807"/>
              <a:gd name="T56" fmla="*/ 191342 w 420581"/>
              <a:gd name="T57" fmla="*/ 126036 h 356807"/>
              <a:gd name="T58" fmla="*/ 191361 w 420581"/>
              <a:gd name="T59" fmla="*/ 126077 h 356807"/>
              <a:gd name="T60" fmla="*/ 205843 w 420581"/>
              <a:gd name="T61" fmla="*/ 161839 h 356807"/>
              <a:gd name="T62" fmla="*/ 140485 w 420581"/>
              <a:gd name="T63" fmla="*/ 161839 h 356807"/>
              <a:gd name="T64" fmla="*/ 217276 w 420581"/>
              <a:gd name="T65" fmla="*/ 88801 h 356807"/>
              <a:gd name="T66" fmla="*/ 294067 w 420581"/>
              <a:gd name="T67" fmla="*/ 161839 h 35680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20581" h="356807">
                <a:moveTo>
                  <a:pt x="412959" y="11202"/>
                </a:moveTo>
                <a:cubicBezTo>
                  <a:pt x="406368" y="3983"/>
                  <a:pt x="397024" y="-104"/>
                  <a:pt x="387242" y="-37"/>
                </a:cubicBezTo>
                <a:lnTo>
                  <a:pt x="34817" y="-37"/>
                </a:lnTo>
                <a:cubicBezTo>
                  <a:pt x="25016" y="-85"/>
                  <a:pt x="15643" y="3992"/>
                  <a:pt x="9004" y="11202"/>
                </a:cubicBezTo>
                <a:cubicBezTo>
                  <a:pt x="2965" y="17841"/>
                  <a:pt x="50" y="26757"/>
                  <a:pt x="1003" y="35682"/>
                </a:cubicBezTo>
                <a:lnTo>
                  <a:pt x="33198" y="343435"/>
                </a:lnTo>
                <a:cubicBezTo>
                  <a:pt x="34017" y="350988"/>
                  <a:pt x="40370" y="356722"/>
                  <a:pt x="47961" y="356769"/>
                </a:cubicBezTo>
                <a:lnTo>
                  <a:pt x="374288" y="356769"/>
                </a:lnTo>
                <a:cubicBezTo>
                  <a:pt x="381812" y="356674"/>
                  <a:pt x="388089" y="351007"/>
                  <a:pt x="388956" y="343530"/>
                </a:cubicBezTo>
                <a:lnTo>
                  <a:pt x="421246" y="35682"/>
                </a:lnTo>
                <a:cubicBezTo>
                  <a:pt x="422160" y="26709"/>
                  <a:pt x="419141" y="17775"/>
                  <a:pt x="412959" y="11202"/>
                </a:cubicBezTo>
                <a:close/>
                <a:moveTo>
                  <a:pt x="370287" y="337719"/>
                </a:moveTo>
                <a:lnTo>
                  <a:pt x="51581" y="337719"/>
                </a:lnTo>
                <a:lnTo>
                  <a:pt x="19386" y="33682"/>
                </a:lnTo>
                <a:cubicBezTo>
                  <a:pt x="19072" y="30195"/>
                  <a:pt x="20244" y="26728"/>
                  <a:pt x="22625" y="24157"/>
                </a:cubicBezTo>
                <a:cubicBezTo>
                  <a:pt x="25625" y="20947"/>
                  <a:pt x="29845" y="19146"/>
                  <a:pt x="34245" y="19203"/>
                </a:cubicBezTo>
                <a:lnTo>
                  <a:pt x="386670" y="19203"/>
                </a:lnTo>
                <a:cubicBezTo>
                  <a:pt x="391061" y="19156"/>
                  <a:pt x="395281" y="20956"/>
                  <a:pt x="398291" y="24157"/>
                </a:cubicBezTo>
                <a:cubicBezTo>
                  <a:pt x="400672" y="26728"/>
                  <a:pt x="401844" y="30195"/>
                  <a:pt x="401529" y="33682"/>
                </a:cubicBezTo>
                <a:lnTo>
                  <a:pt x="370287" y="337719"/>
                </a:lnTo>
                <a:close/>
                <a:moveTo>
                  <a:pt x="217221" y="42444"/>
                </a:moveTo>
                <a:cubicBezTo>
                  <a:pt x="163880" y="42444"/>
                  <a:pt x="120446" y="77973"/>
                  <a:pt x="120446" y="121597"/>
                </a:cubicBezTo>
                <a:lnTo>
                  <a:pt x="120446" y="131122"/>
                </a:lnTo>
                <a:lnTo>
                  <a:pt x="313994" y="131122"/>
                </a:lnTo>
                <a:lnTo>
                  <a:pt x="313994" y="121597"/>
                </a:lnTo>
                <a:cubicBezTo>
                  <a:pt x="313994" y="78259"/>
                  <a:pt x="270560" y="42730"/>
                  <a:pt x="217221" y="42730"/>
                </a:cubicBezTo>
                <a:lnTo>
                  <a:pt x="217221" y="42444"/>
                </a:lnTo>
                <a:close/>
                <a:moveTo>
                  <a:pt x="227793" y="112072"/>
                </a:moveTo>
                <a:lnTo>
                  <a:pt x="207696" y="77687"/>
                </a:lnTo>
                <a:cubicBezTo>
                  <a:pt x="205048" y="73191"/>
                  <a:pt x="199266" y="71658"/>
                  <a:pt x="194741" y="74258"/>
                </a:cubicBezTo>
                <a:cubicBezTo>
                  <a:pt x="190198" y="76906"/>
                  <a:pt x="188655" y="82735"/>
                  <a:pt x="191293" y="87279"/>
                </a:cubicBezTo>
                <a:cubicBezTo>
                  <a:pt x="191303" y="87288"/>
                  <a:pt x="191303" y="87298"/>
                  <a:pt x="191312" y="87307"/>
                </a:cubicBezTo>
                <a:lnTo>
                  <a:pt x="205791" y="112072"/>
                </a:lnTo>
                <a:lnTo>
                  <a:pt x="140449" y="112072"/>
                </a:lnTo>
                <a:cubicBezTo>
                  <a:pt x="146355" y="83497"/>
                  <a:pt x="178549" y="61494"/>
                  <a:pt x="217221" y="61494"/>
                </a:cubicBezTo>
                <a:cubicBezTo>
                  <a:pt x="255892" y="61494"/>
                  <a:pt x="288087" y="83497"/>
                  <a:pt x="293992" y="112072"/>
                </a:cubicBezTo>
                <a:lnTo>
                  <a:pt x="227793" y="112072"/>
                </a:lnTo>
                <a:close/>
              </a:path>
            </a:pathLst>
          </a:custGeom>
          <a:solidFill>
            <a:srgbClr val="0019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66" name="Freeform: Shape 31">
            <a:extLst>
              <a:ext uri="{FF2B5EF4-FFF2-40B4-BE49-F238E27FC236}">
                <a16:creationId xmlns:a16="http://schemas.microsoft.com/office/drawing/2014/main" id="{61D05BC0-53E0-4013-97F7-9E565459BA32}"/>
              </a:ext>
            </a:extLst>
          </p:cNvPr>
          <p:cNvSpPr>
            <a:spLocks/>
          </p:cNvSpPr>
          <p:nvPr/>
        </p:nvSpPr>
        <p:spPr bwMode="auto">
          <a:xfrm>
            <a:off x="3672996" y="3575031"/>
            <a:ext cx="279364" cy="401586"/>
          </a:xfrm>
          <a:custGeom>
            <a:avLst/>
            <a:gdLst>
              <a:gd name="T0" fmla="*/ 124777 w 280606"/>
              <a:gd name="T1" fmla="*/ 104203 h 402812"/>
              <a:gd name="T2" fmla="*/ 140398 w 280606"/>
              <a:gd name="T3" fmla="*/ 144209 h 402812"/>
              <a:gd name="T4" fmla="*/ 156019 w 280606"/>
              <a:gd name="T5" fmla="*/ 104203 h 402812"/>
              <a:gd name="T6" fmla="*/ 140494 w 280606"/>
              <a:gd name="T7" fmla="*/ 80105 h 402812"/>
              <a:gd name="T8" fmla="*/ 127730 w 280606"/>
              <a:gd name="T9" fmla="*/ 402812 h 402812"/>
              <a:gd name="T10" fmla="*/ 115729 w 280606"/>
              <a:gd name="T11" fmla="*/ 309848 h 402812"/>
              <a:gd name="T12" fmla="*/ 153162 w 280606"/>
              <a:gd name="T13" fmla="*/ 297847 h 402812"/>
              <a:gd name="T14" fmla="*/ 165163 w 280606"/>
              <a:gd name="T15" fmla="*/ 390811 h 402812"/>
              <a:gd name="T16" fmla="*/ 134779 w 280606"/>
              <a:gd name="T17" fmla="*/ 383762 h 402812"/>
              <a:gd name="T18" fmla="*/ 146018 w 280606"/>
              <a:gd name="T19" fmla="*/ 316897 h 402812"/>
              <a:gd name="T20" fmla="*/ 134779 w 280606"/>
              <a:gd name="T21" fmla="*/ 383762 h 402812"/>
              <a:gd name="T22" fmla="*/ 172307 w 280606"/>
              <a:gd name="T23" fmla="*/ 326231 h 402812"/>
              <a:gd name="T24" fmla="*/ 108394 w 280606"/>
              <a:gd name="T25" fmla="*/ 283750 h 402812"/>
              <a:gd name="T26" fmla="*/ 98869 w 280606"/>
              <a:gd name="T27" fmla="*/ 326231 h 402812"/>
              <a:gd name="T28" fmla="*/ 0 w 280606"/>
              <a:gd name="T29" fmla="*/ 20574 h 402812"/>
              <a:gd name="T30" fmla="*/ 259461 w 280606"/>
              <a:gd name="T31" fmla="*/ 0 h 402812"/>
              <a:gd name="T32" fmla="*/ 280606 w 280606"/>
              <a:gd name="T33" fmla="*/ 231743 h 402812"/>
              <a:gd name="T34" fmla="*/ 181832 w 280606"/>
              <a:gd name="T35" fmla="*/ 326231 h 402812"/>
              <a:gd name="T36" fmla="*/ 175069 w 280606"/>
              <a:gd name="T37" fmla="*/ 264700 h 402812"/>
              <a:gd name="T38" fmla="*/ 191357 w 280606"/>
              <a:gd name="T39" fmla="*/ 306610 h 402812"/>
              <a:gd name="T40" fmla="*/ 261652 w 280606"/>
              <a:gd name="T41" fmla="*/ 20574 h 402812"/>
              <a:gd name="T42" fmla="*/ 21241 w 280606"/>
              <a:gd name="T43" fmla="*/ 19050 h 402812"/>
              <a:gd name="T44" fmla="*/ 19145 w 280606"/>
              <a:gd name="T45" fmla="*/ 231743 h 402812"/>
              <a:gd name="T46" fmla="*/ 89440 w 280606"/>
              <a:gd name="T47" fmla="*/ 280607 h 402812"/>
              <a:gd name="T48" fmla="*/ 105632 w 280606"/>
              <a:gd name="T49" fmla="*/ 264700 h 402812"/>
              <a:gd name="T50" fmla="*/ 68961 w 280606"/>
              <a:gd name="T51" fmla="*/ 244412 h 402812"/>
              <a:gd name="T52" fmla="*/ 68961 w 280606"/>
              <a:gd name="T53" fmla="*/ 225362 h 402812"/>
              <a:gd name="T54" fmla="*/ 102298 w 280606"/>
              <a:gd name="T55" fmla="*/ 234887 h 402812"/>
              <a:gd name="T56" fmla="*/ 207073 w 280606"/>
              <a:gd name="T57" fmla="*/ 244412 h 402812"/>
              <a:gd name="T58" fmla="*/ 173736 w 280606"/>
              <a:gd name="T59" fmla="*/ 234887 h 402812"/>
              <a:gd name="T60" fmla="*/ 207073 w 280606"/>
              <a:gd name="T61" fmla="*/ 225362 h 402812"/>
              <a:gd name="T62" fmla="*/ 207073 w 280606"/>
              <a:gd name="T63" fmla="*/ 244412 h 402812"/>
              <a:gd name="T64" fmla="*/ 233553 w 280606"/>
              <a:gd name="T65" fmla="*/ 117539 h 402812"/>
              <a:gd name="T66" fmla="*/ 139827 w 280606"/>
              <a:gd name="T67" fmla="*/ 150686 h 402812"/>
              <a:gd name="T68" fmla="*/ 46101 w 280606"/>
              <a:gd name="T69" fmla="*/ 117539 h 402812"/>
              <a:gd name="T70" fmla="*/ 139732 w 280606"/>
              <a:gd name="T71" fmla="*/ 53816 h 402812"/>
              <a:gd name="T72" fmla="*/ 32290 w 280606"/>
              <a:gd name="T73" fmla="*/ 130683 h 402812"/>
              <a:gd name="T74" fmla="*/ 98869 w 280606"/>
              <a:gd name="T75" fmla="*/ 191929 h 402812"/>
              <a:gd name="T76" fmla="*/ 114586 w 280606"/>
              <a:gd name="T77" fmla="*/ 183642 h 402812"/>
              <a:gd name="T78" fmla="*/ 164878 w 280606"/>
              <a:gd name="T79" fmla="*/ 183642 h 402812"/>
              <a:gd name="T80" fmla="*/ 180594 w 280606"/>
              <a:gd name="T81" fmla="*/ 191929 h 402812"/>
              <a:gd name="T82" fmla="*/ 247174 w 280606"/>
              <a:gd name="T83" fmla="*/ 130683 h 402812"/>
              <a:gd name="T84" fmla="*/ 139732 w 280606"/>
              <a:gd name="T85" fmla="*/ 53816 h 40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0606" h="402812">
                <a:moveTo>
                  <a:pt x="140494" y="80105"/>
                </a:moveTo>
                <a:lnTo>
                  <a:pt x="124777" y="104203"/>
                </a:lnTo>
                <a:cubicBezTo>
                  <a:pt x="118110" y="114395"/>
                  <a:pt x="118110" y="119729"/>
                  <a:pt x="118110" y="121920"/>
                </a:cubicBezTo>
                <a:cubicBezTo>
                  <a:pt x="118110" y="134207"/>
                  <a:pt x="128111" y="144209"/>
                  <a:pt x="140398" y="144209"/>
                </a:cubicBezTo>
                <a:cubicBezTo>
                  <a:pt x="152686" y="144209"/>
                  <a:pt x="162687" y="134207"/>
                  <a:pt x="162687" y="121920"/>
                </a:cubicBezTo>
                <a:cubicBezTo>
                  <a:pt x="162687" y="119634"/>
                  <a:pt x="162687" y="114395"/>
                  <a:pt x="156019" y="104203"/>
                </a:cubicBezTo>
                <a:lnTo>
                  <a:pt x="140303" y="80105"/>
                </a:lnTo>
                <a:lnTo>
                  <a:pt x="140494" y="80105"/>
                </a:lnTo>
                <a:close/>
                <a:moveTo>
                  <a:pt x="153162" y="402812"/>
                </a:moveTo>
                <a:lnTo>
                  <a:pt x="127730" y="402812"/>
                </a:lnTo>
                <a:cubicBezTo>
                  <a:pt x="121158" y="402812"/>
                  <a:pt x="115729" y="397478"/>
                  <a:pt x="115729" y="390811"/>
                </a:cubicBezTo>
                <a:lnTo>
                  <a:pt x="115729" y="309848"/>
                </a:lnTo>
                <a:cubicBezTo>
                  <a:pt x="115729" y="303276"/>
                  <a:pt x="121063" y="297847"/>
                  <a:pt x="127730" y="297847"/>
                </a:cubicBezTo>
                <a:lnTo>
                  <a:pt x="153162" y="297847"/>
                </a:lnTo>
                <a:cubicBezTo>
                  <a:pt x="159734" y="297847"/>
                  <a:pt x="165163" y="303181"/>
                  <a:pt x="165163" y="309848"/>
                </a:cubicBezTo>
                <a:lnTo>
                  <a:pt x="165163" y="390811"/>
                </a:lnTo>
                <a:cubicBezTo>
                  <a:pt x="165163" y="397383"/>
                  <a:pt x="159829" y="402812"/>
                  <a:pt x="153162" y="402812"/>
                </a:cubicBezTo>
                <a:close/>
                <a:moveTo>
                  <a:pt x="134779" y="383762"/>
                </a:moveTo>
                <a:lnTo>
                  <a:pt x="146018" y="383762"/>
                </a:lnTo>
                <a:lnTo>
                  <a:pt x="146018" y="316897"/>
                </a:lnTo>
                <a:lnTo>
                  <a:pt x="134779" y="316897"/>
                </a:lnTo>
                <a:lnTo>
                  <a:pt x="134779" y="383762"/>
                </a:lnTo>
                <a:close/>
                <a:moveTo>
                  <a:pt x="181832" y="326231"/>
                </a:moveTo>
                <a:lnTo>
                  <a:pt x="172307" y="326231"/>
                </a:lnTo>
                <a:lnTo>
                  <a:pt x="172307" y="283750"/>
                </a:lnTo>
                <a:lnTo>
                  <a:pt x="108394" y="283750"/>
                </a:lnTo>
                <a:lnTo>
                  <a:pt x="108394" y="326231"/>
                </a:lnTo>
                <a:lnTo>
                  <a:pt x="98869" y="326231"/>
                </a:lnTo>
                <a:cubicBezTo>
                  <a:pt x="44387" y="326231"/>
                  <a:pt x="0" y="283845"/>
                  <a:pt x="0" y="231743"/>
                </a:cubicBezTo>
                <a:lnTo>
                  <a:pt x="0" y="20574"/>
                </a:lnTo>
                <a:cubicBezTo>
                  <a:pt x="0" y="9239"/>
                  <a:pt x="9430" y="0"/>
                  <a:pt x="21146" y="0"/>
                </a:cubicBezTo>
                <a:lnTo>
                  <a:pt x="259461" y="0"/>
                </a:lnTo>
                <a:cubicBezTo>
                  <a:pt x="271081" y="0"/>
                  <a:pt x="280606" y="9239"/>
                  <a:pt x="280606" y="20574"/>
                </a:cubicBezTo>
                <a:lnTo>
                  <a:pt x="280606" y="231743"/>
                </a:lnTo>
                <a:cubicBezTo>
                  <a:pt x="280606" y="283845"/>
                  <a:pt x="236315" y="326231"/>
                  <a:pt x="181737" y="326231"/>
                </a:cubicBezTo>
                <a:lnTo>
                  <a:pt x="181832" y="326231"/>
                </a:lnTo>
                <a:close/>
                <a:moveTo>
                  <a:pt x="105632" y="264700"/>
                </a:moveTo>
                <a:lnTo>
                  <a:pt x="175069" y="264700"/>
                </a:lnTo>
                <a:cubicBezTo>
                  <a:pt x="184023" y="264700"/>
                  <a:pt x="191357" y="271844"/>
                  <a:pt x="191357" y="280607"/>
                </a:cubicBezTo>
                <a:lnTo>
                  <a:pt x="191357" y="306610"/>
                </a:lnTo>
                <a:cubicBezTo>
                  <a:pt x="230886" y="302133"/>
                  <a:pt x="261652" y="270320"/>
                  <a:pt x="261652" y="231743"/>
                </a:cubicBezTo>
                <a:lnTo>
                  <a:pt x="261652" y="20574"/>
                </a:lnTo>
                <a:cubicBezTo>
                  <a:pt x="261652" y="19907"/>
                  <a:pt x="260794" y="19050"/>
                  <a:pt x="259556" y="19050"/>
                </a:cubicBezTo>
                <a:lnTo>
                  <a:pt x="21241" y="19050"/>
                </a:lnTo>
                <a:cubicBezTo>
                  <a:pt x="20002" y="19050"/>
                  <a:pt x="19145" y="19812"/>
                  <a:pt x="19145" y="20574"/>
                </a:cubicBezTo>
                <a:lnTo>
                  <a:pt x="19145" y="231743"/>
                </a:lnTo>
                <a:cubicBezTo>
                  <a:pt x="19145" y="270224"/>
                  <a:pt x="49911" y="302133"/>
                  <a:pt x="89440" y="306610"/>
                </a:cubicBezTo>
                <a:lnTo>
                  <a:pt x="89440" y="280607"/>
                </a:lnTo>
                <a:cubicBezTo>
                  <a:pt x="89440" y="271844"/>
                  <a:pt x="96679" y="264700"/>
                  <a:pt x="105727" y="264700"/>
                </a:cubicBezTo>
                <a:lnTo>
                  <a:pt x="105632" y="264700"/>
                </a:lnTo>
                <a:close/>
                <a:moveTo>
                  <a:pt x="92773" y="244412"/>
                </a:moveTo>
                <a:lnTo>
                  <a:pt x="68961" y="244412"/>
                </a:lnTo>
                <a:cubicBezTo>
                  <a:pt x="63722" y="244412"/>
                  <a:pt x="59436" y="240125"/>
                  <a:pt x="59436" y="234887"/>
                </a:cubicBezTo>
                <a:cubicBezTo>
                  <a:pt x="59436" y="229648"/>
                  <a:pt x="63722" y="225362"/>
                  <a:pt x="68961" y="225362"/>
                </a:cubicBezTo>
                <a:lnTo>
                  <a:pt x="92773" y="225362"/>
                </a:lnTo>
                <a:cubicBezTo>
                  <a:pt x="98012" y="225362"/>
                  <a:pt x="102298" y="229648"/>
                  <a:pt x="102298" y="234887"/>
                </a:cubicBezTo>
                <a:cubicBezTo>
                  <a:pt x="102298" y="240125"/>
                  <a:pt x="98012" y="244412"/>
                  <a:pt x="92773" y="244412"/>
                </a:cubicBezTo>
                <a:close/>
                <a:moveTo>
                  <a:pt x="207073" y="244412"/>
                </a:moveTo>
                <a:lnTo>
                  <a:pt x="183261" y="244412"/>
                </a:lnTo>
                <a:cubicBezTo>
                  <a:pt x="178022" y="244412"/>
                  <a:pt x="173736" y="240125"/>
                  <a:pt x="173736" y="234887"/>
                </a:cubicBezTo>
                <a:cubicBezTo>
                  <a:pt x="173736" y="229648"/>
                  <a:pt x="178022" y="225362"/>
                  <a:pt x="183261" y="225362"/>
                </a:cubicBezTo>
                <a:lnTo>
                  <a:pt x="207073" y="225362"/>
                </a:lnTo>
                <a:cubicBezTo>
                  <a:pt x="212312" y="225362"/>
                  <a:pt x="216598" y="229648"/>
                  <a:pt x="216598" y="234887"/>
                </a:cubicBezTo>
                <a:cubicBezTo>
                  <a:pt x="216598" y="240125"/>
                  <a:pt x="212312" y="244412"/>
                  <a:pt x="207073" y="244412"/>
                </a:cubicBezTo>
                <a:close/>
                <a:moveTo>
                  <a:pt x="139922" y="72866"/>
                </a:moveTo>
                <a:cubicBezTo>
                  <a:pt x="177260" y="72866"/>
                  <a:pt x="210788" y="90202"/>
                  <a:pt x="233553" y="117539"/>
                </a:cubicBezTo>
                <a:lnTo>
                  <a:pt x="180784" y="172879"/>
                </a:lnTo>
                <a:cubicBezTo>
                  <a:pt x="171640" y="159449"/>
                  <a:pt x="156781" y="150686"/>
                  <a:pt x="139827" y="150686"/>
                </a:cubicBezTo>
                <a:cubicBezTo>
                  <a:pt x="122872" y="150686"/>
                  <a:pt x="108013" y="159449"/>
                  <a:pt x="98869" y="172879"/>
                </a:cubicBezTo>
                <a:lnTo>
                  <a:pt x="46101" y="117539"/>
                </a:lnTo>
                <a:cubicBezTo>
                  <a:pt x="68866" y="90202"/>
                  <a:pt x="102394" y="72866"/>
                  <a:pt x="139732" y="72866"/>
                </a:cubicBezTo>
                <a:moveTo>
                  <a:pt x="139732" y="53816"/>
                </a:moveTo>
                <a:cubicBezTo>
                  <a:pt x="98203" y="53816"/>
                  <a:pt x="58769" y="72581"/>
                  <a:pt x="31433" y="105346"/>
                </a:cubicBezTo>
                <a:cubicBezTo>
                  <a:pt x="25241" y="112776"/>
                  <a:pt x="25622" y="123634"/>
                  <a:pt x="32290" y="130683"/>
                </a:cubicBezTo>
                <a:lnTo>
                  <a:pt x="85058" y="186023"/>
                </a:lnTo>
                <a:cubicBezTo>
                  <a:pt x="88678" y="189833"/>
                  <a:pt x="93631" y="191929"/>
                  <a:pt x="98869" y="191929"/>
                </a:cubicBezTo>
                <a:cubicBezTo>
                  <a:pt x="99346" y="191929"/>
                  <a:pt x="99917" y="191929"/>
                  <a:pt x="100393" y="191929"/>
                </a:cubicBezTo>
                <a:cubicBezTo>
                  <a:pt x="106108" y="191453"/>
                  <a:pt x="111347" y="188405"/>
                  <a:pt x="114586" y="183642"/>
                </a:cubicBezTo>
                <a:cubicBezTo>
                  <a:pt x="120587" y="174879"/>
                  <a:pt x="129730" y="169831"/>
                  <a:pt x="139732" y="169831"/>
                </a:cubicBezTo>
                <a:cubicBezTo>
                  <a:pt x="149733" y="169831"/>
                  <a:pt x="158877" y="174879"/>
                  <a:pt x="164878" y="183642"/>
                </a:cubicBezTo>
                <a:cubicBezTo>
                  <a:pt x="168116" y="188405"/>
                  <a:pt x="173355" y="191453"/>
                  <a:pt x="179070" y="191929"/>
                </a:cubicBezTo>
                <a:cubicBezTo>
                  <a:pt x="179546" y="191929"/>
                  <a:pt x="180118" y="191929"/>
                  <a:pt x="180594" y="191929"/>
                </a:cubicBezTo>
                <a:cubicBezTo>
                  <a:pt x="185738" y="191929"/>
                  <a:pt x="190786" y="189833"/>
                  <a:pt x="194405" y="186023"/>
                </a:cubicBezTo>
                <a:lnTo>
                  <a:pt x="247174" y="130683"/>
                </a:lnTo>
                <a:cubicBezTo>
                  <a:pt x="253841" y="123634"/>
                  <a:pt x="254222" y="112776"/>
                  <a:pt x="248031" y="105346"/>
                </a:cubicBezTo>
                <a:cubicBezTo>
                  <a:pt x="220694" y="72581"/>
                  <a:pt x="181261" y="53816"/>
                  <a:pt x="139732" y="53816"/>
                </a:cubicBezTo>
                <a:close/>
              </a:path>
            </a:pathLst>
          </a:custGeom>
          <a:solidFill>
            <a:srgbClr val="0019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67" name="CasellaDiTesto 33">
            <a:extLst>
              <a:ext uri="{FF2B5EF4-FFF2-40B4-BE49-F238E27FC236}">
                <a16:creationId xmlns:a16="http://schemas.microsoft.com/office/drawing/2014/main" id="{5C0F4CCB-45CC-4F65-B8DA-25A8CBC68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90" y="6176463"/>
            <a:ext cx="4126963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Busetto L et al.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Obes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Sci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2025;11:e70094</a:t>
            </a:r>
          </a:p>
        </p:txBody>
      </p:sp>
      <p:pic>
        <p:nvPicPr>
          <p:cNvPr id="19468" name="Immagine 3">
            <a:extLst>
              <a:ext uri="{FF2B5EF4-FFF2-40B4-BE49-F238E27FC236}">
                <a16:creationId xmlns:a16="http://schemas.microsoft.com/office/drawing/2014/main" id="{19E16934-1A88-4F74-8C18-818FC6AB7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6" y="900443"/>
            <a:ext cx="4914260" cy="89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Immagine 34">
            <a:extLst>
              <a:ext uri="{FF2B5EF4-FFF2-40B4-BE49-F238E27FC236}">
                <a16:creationId xmlns:a16="http://schemas.microsoft.com/office/drawing/2014/main" id="{223F9639-5968-48A8-B287-C7FF8CD91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59" y="936950"/>
            <a:ext cx="6176158" cy="516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19" y="575109"/>
            <a:ext cx="5029200" cy="73152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827" y="1413527"/>
            <a:ext cx="4577715" cy="51563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636" y="5867358"/>
            <a:ext cx="3886200" cy="54864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058" y="5987789"/>
            <a:ext cx="3826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Busetto L et al. Nat Med 2024;30:2395-2399</a:t>
            </a:r>
          </a:p>
        </p:txBody>
      </p:sp>
    </p:spTree>
    <p:extLst>
      <p:ext uri="{BB962C8B-B14F-4D97-AF65-F5344CB8AC3E}">
        <p14:creationId xmlns:p14="http://schemas.microsoft.com/office/powerpoint/2010/main" val="419845090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1_Chiaro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37</TotalTime>
  <Words>1507</Words>
  <Application>Microsoft Office PowerPoint</Application>
  <PresentationFormat>Widescreen</PresentationFormat>
  <Paragraphs>130</Paragraphs>
  <Slides>21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2" baseType="lpstr">
      <vt:lpstr>Apis For Office</vt:lpstr>
      <vt:lpstr>Arial</vt:lpstr>
      <vt:lpstr>Arial Black</vt:lpstr>
      <vt:lpstr>Calibri</vt:lpstr>
      <vt:lpstr>Monotype Sorts</vt:lpstr>
      <vt:lpstr>Tahoma</vt:lpstr>
      <vt:lpstr>Times New Roman</vt:lpstr>
      <vt:lpstr>Verdana</vt:lpstr>
      <vt:lpstr>Wingdings</vt:lpstr>
      <vt:lpstr>RetrospectVTI</vt:lpstr>
      <vt:lpstr>1_Chiaro</vt:lpstr>
      <vt:lpstr>STAGING DELL’OBESITA’.  Lancet commission e framework EASO. Esistono convergenze? </vt:lpstr>
      <vt:lpstr>Presentazione standard di PowerPoint</vt:lpstr>
      <vt:lpstr>Luca Busetto - Disclosures</vt:lpstr>
      <vt:lpstr>Evolution of guidelines</vt:lpstr>
      <vt:lpstr>Obesity pathophysiology framework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Luca</cp:lastModifiedBy>
  <cp:revision>11</cp:revision>
  <dcterms:created xsi:type="dcterms:W3CDTF">2022-02-27T17:36:31Z</dcterms:created>
  <dcterms:modified xsi:type="dcterms:W3CDTF">2026-02-02T09:19:17Z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